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2" r:id="rId3"/>
    <p:sldId id="257" r:id="rId4"/>
    <p:sldId id="258" r:id="rId5"/>
    <p:sldId id="287" r:id="rId6"/>
    <p:sldId id="260" r:id="rId7"/>
    <p:sldId id="261" r:id="rId8"/>
    <p:sldId id="262" r:id="rId9"/>
    <p:sldId id="283" r:id="rId10"/>
    <p:sldId id="263" r:id="rId11"/>
    <p:sldId id="284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85" r:id="rId28"/>
    <p:sldId id="279" r:id="rId29"/>
    <p:sldId id="280" r:id="rId3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3" autoAdjust="0"/>
    <p:restoredTop sz="94660"/>
  </p:normalViewPr>
  <p:slideViewPr>
    <p:cSldViewPr>
      <p:cViewPr varScale="1">
        <p:scale>
          <a:sx n="101" d="100"/>
          <a:sy n="101" d="100"/>
        </p:scale>
        <p:origin x="150" y="1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ruise, L." userId="9c17858f-7709-4685-98a9-1b3dcf42a476" providerId="ADAL" clId="{8E07EAC4-8996-45B3-8325-2A90D6F0471A}"/>
    <pc:docChg chg="modSld">
      <pc:chgData name="Kruise, L." userId="9c17858f-7709-4685-98a9-1b3dcf42a476" providerId="ADAL" clId="{8E07EAC4-8996-45B3-8325-2A90D6F0471A}" dt="2023-09-26T07:22:03.670" v="47" actId="20577"/>
      <pc:docMkLst>
        <pc:docMk/>
      </pc:docMkLst>
      <pc:sldChg chg="modSp mod">
        <pc:chgData name="Kruise, L." userId="9c17858f-7709-4685-98a9-1b3dcf42a476" providerId="ADAL" clId="{8E07EAC4-8996-45B3-8325-2A90D6F0471A}" dt="2023-09-26T07:19:54.088" v="41" actId="20577"/>
        <pc:sldMkLst>
          <pc:docMk/>
          <pc:sldMk cId="3093647060" sldId="262"/>
        </pc:sldMkLst>
        <pc:spChg chg="mod">
          <ac:chgData name="Kruise, L." userId="9c17858f-7709-4685-98a9-1b3dcf42a476" providerId="ADAL" clId="{8E07EAC4-8996-45B3-8325-2A90D6F0471A}" dt="2023-09-26T07:19:54.088" v="41" actId="20577"/>
          <ac:spMkLst>
            <pc:docMk/>
            <pc:sldMk cId="3093647060" sldId="262"/>
            <ac:spMk id="3" creationId="{00000000-0000-0000-0000-000000000000}"/>
          </ac:spMkLst>
        </pc:spChg>
      </pc:sldChg>
      <pc:sldChg chg="modSp mod">
        <pc:chgData name="Kruise, L." userId="9c17858f-7709-4685-98a9-1b3dcf42a476" providerId="ADAL" clId="{8E07EAC4-8996-45B3-8325-2A90D6F0471A}" dt="2023-09-26T07:21:11.548" v="43" actId="1076"/>
        <pc:sldMkLst>
          <pc:docMk/>
          <pc:sldMk cId="1978597584" sldId="270"/>
        </pc:sldMkLst>
        <pc:spChg chg="mod">
          <ac:chgData name="Kruise, L." userId="9c17858f-7709-4685-98a9-1b3dcf42a476" providerId="ADAL" clId="{8E07EAC4-8996-45B3-8325-2A90D6F0471A}" dt="2023-09-26T07:21:03.564" v="42"/>
          <ac:spMkLst>
            <pc:docMk/>
            <pc:sldMk cId="1978597584" sldId="270"/>
            <ac:spMk id="3" creationId="{00000000-0000-0000-0000-000000000000}"/>
          </ac:spMkLst>
        </pc:spChg>
        <pc:picChg chg="mod">
          <ac:chgData name="Kruise, L." userId="9c17858f-7709-4685-98a9-1b3dcf42a476" providerId="ADAL" clId="{8E07EAC4-8996-45B3-8325-2A90D6F0471A}" dt="2023-09-26T07:21:11.548" v="43" actId="1076"/>
          <ac:picMkLst>
            <pc:docMk/>
            <pc:sldMk cId="1978597584" sldId="270"/>
            <ac:picMk id="4" creationId="{00000000-0000-0000-0000-000000000000}"/>
          </ac:picMkLst>
        </pc:picChg>
      </pc:sldChg>
      <pc:sldChg chg="modSp mod">
        <pc:chgData name="Kruise, L." userId="9c17858f-7709-4685-98a9-1b3dcf42a476" providerId="ADAL" clId="{8E07EAC4-8996-45B3-8325-2A90D6F0471A}" dt="2023-09-26T07:22:03.670" v="47" actId="20577"/>
        <pc:sldMkLst>
          <pc:docMk/>
          <pc:sldMk cId="1734642164" sldId="280"/>
        </pc:sldMkLst>
        <pc:spChg chg="mod">
          <ac:chgData name="Kruise, L." userId="9c17858f-7709-4685-98a9-1b3dcf42a476" providerId="ADAL" clId="{8E07EAC4-8996-45B3-8325-2A90D6F0471A}" dt="2023-09-26T07:22:03.670" v="47" actId="20577"/>
          <ac:spMkLst>
            <pc:docMk/>
            <pc:sldMk cId="1734642164" sldId="280"/>
            <ac:spMk id="3" creationId="{00000000-0000-0000-0000-000000000000}"/>
          </ac:spMkLst>
        </pc:spChg>
      </pc:sldChg>
    </pc:docChg>
  </pc:docChgLst>
  <pc:docChgLst>
    <pc:chgData name="Kruise, L." userId="9c17858f-7709-4685-98a9-1b3dcf42a476" providerId="ADAL" clId="{73C6911B-ADDE-4265-90AB-83FDAF7F889D}"/>
    <pc:docChg chg="modSld">
      <pc:chgData name="Kruise, L." userId="9c17858f-7709-4685-98a9-1b3dcf42a476" providerId="ADAL" clId="{73C6911B-ADDE-4265-90AB-83FDAF7F889D}" dt="2023-09-07T09:11:56.067" v="26" actId="20577"/>
      <pc:docMkLst>
        <pc:docMk/>
      </pc:docMkLst>
      <pc:sldChg chg="modSp mod">
        <pc:chgData name="Kruise, L." userId="9c17858f-7709-4685-98a9-1b3dcf42a476" providerId="ADAL" clId="{73C6911B-ADDE-4265-90AB-83FDAF7F889D}" dt="2023-09-07T09:11:56.067" v="26" actId="20577"/>
        <pc:sldMkLst>
          <pc:docMk/>
          <pc:sldMk cId="3093647060" sldId="262"/>
        </pc:sldMkLst>
        <pc:spChg chg="mod">
          <ac:chgData name="Kruise, L." userId="9c17858f-7709-4685-98a9-1b3dcf42a476" providerId="ADAL" clId="{73C6911B-ADDE-4265-90AB-83FDAF7F889D}" dt="2023-09-07T09:11:56.067" v="26" actId="20577"/>
          <ac:spMkLst>
            <pc:docMk/>
            <pc:sldMk cId="3093647060" sldId="262"/>
            <ac:spMk id="3" creationId="{00000000-0000-0000-0000-000000000000}"/>
          </ac:spMkLst>
        </pc:spChg>
      </pc:sldChg>
    </pc:docChg>
  </pc:docChgLst>
  <pc:docChgLst>
    <pc:chgData name="Kruise, L." userId="9c17858f-7709-4685-98a9-1b3dcf42a476" providerId="ADAL" clId="{50CEE805-6141-401F-B246-406369C97C9E}"/>
    <pc:docChg chg="modSld">
      <pc:chgData name="Kruise, L." userId="9c17858f-7709-4685-98a9-1b3dcf42a476" providerId="ADAL" clId="{50CEE805-6141-401F-B246-406369C97C9E}" dt="2022-09-21T12:35:34.664" v="20" actId="15"/>
      <pc:docMkLst>
        <pc:docMk/>
      </pc:docMkLst>
      <pc:sldChg chg="modSp mod">
        <pc:chgData name="Kruise, L." userId="9c17858f-7709-4685-98a9-1b3dcf42a476" providerId="ADAL" clId="{50CEE805-6141-401F-B246-406369C97C9E}" dt="2022-09-21T12:35:34.664" v="20" actId="15"/>
        <pc:sldMkLst>
          <pc:docMk/>
          <pc:sldMk cId="1734642164" sldId="280"/>
        </pc:sldMkLst>
        <pc:spChg chg="mod">
          <ac:chgData name="Kruise, L." userId="9c17858f-7709-4685-98a9-1b3dcf42a476" providerId="ADAL" clId="{50CEE805-6141-401F-B246-406369C97C9E}" dt="2022-09-21T12:35:34.664" v="20" actId="15"/>
          <ac:spMkLst>
            <pc:docMk/>
            <pc:sldMk cId="1734642164" sldId="280"/>
            <ac:spMk id="3" creationId="{00000000-0000-0000-0000-000000000000}"/>
          </ac:spMkLst>
        </pc:spChg>
      </pc:sldChg>
    </pc:docChg>
  </pc:docChgLst>
  <pc:docChgLst>
    <pc:chgData name="Kruise, L." userId="6fbd4a86-b146-40e0-87f1-6a5331b189e1" providerId="ADAL" clId="{DEAA6212-D4C7-4479-8F95-520A8BA0C724}"/>
    <pc:docChg chg="modSld">
      <pc:chgData name="Kruise, L." userId="6fbd4a86-b146-40e0-87f1-6a5331b189e1" providerId="ADAL" clId="{DEAA6212-D4C7-4479-8F95-520A8BA0C724}" dt="2024-09-25T08:05:45.206" v="6" actId="6549"/>
      <pc:docMkLst>
        <pc:docMk/>
      </pc:docMkLst>
      <pc:sldChg chg="modSp mod">
        <pc:chgData name="Kruise, L." userId="6fbd4a86-b146-40e0-87f1-6a5331b189e1" providerId="ADAL" clId="{DEAA6212-D4C7-4479-8F95-520A8BA0C724}" dt="2024-09-19T14:34:15.824" v="2"/>
        <pc:sldMkLst>
          <pc:docMk/>
          <pc:sldMk cId="3093647060" sldId="262"/>
        </pc:sldMkLst>
        <pc:spChg chg="mod">
          <ac:chgData name="Kruise, L." userId="6fbd4a86-b146-40e0-87f1-6a5331b189e1" providerId="ADAL" clId="{DEAA6212-D4C7-4479-8F95-520A8BA0C724}" dt="2024-09-19T14:34:15.824" v="2"/>
          <ac:spMkLst>
            <pc:docMk/>
            <pc:sldMk cId="3093647060" sldId="262"/>
            <ac:spMk id="3" creationId="{00000000-0000-0000-0000-000000000000}"/>
          </ac:spMkLst>
        </pc:spChg>
      </pc:sldChg>
      <pc:sldChg chg="modSp mod">
        <pc:chgData name="Kruise, L." userId="6fbd4a86-b146-40e0-87f1-6a5331b189e1" providerId="ADAL" clId="{DEAA6212-D4C7-4479-8F95-520A8BA0C724}" dt="2024-09-19T14:34:44.587" v="3" actId="114"/>
        <pc:sldMkLst>
          <pc:docMk/>
          <pc:sldMk cId="3779253784" sldId="263"/>
        </pc:sldMkLst>
        <pc:spChg chg="mod">
          <ac:chgData name="Kruise, L." userId="6fbd4a86-b146-40e0-87f1-6a5331b189e1" providerId="ADAL" clId="{DEAA6212-D4C7-4479-8F95-520A8BA0C724}" dt="2024-09-19T14:34:44.587" v="3" actId="114"/>
          <ac:spMkLst>
            <pc:docMk/>
            <pc:sldMk cId="3779253784" sldId="263"/>
            <ac:spMk id="3" creationId="{00000000-0000-0000-0000-000000000000}"/>
          </ac:spMkLst>
        </pc:spChg>
      </pc:sldChg>
      <pc:sldChg chg="modSp mod">
        <pc:chgData name="Kruise, L." userId="6fbd4a86-b146-40e0-87f1-6a5331b189e1" providerId="ADAL" clId="{DEAA6212-D4C7-4479-8F95-520A8BA0C724}" dt="2024-09-25T08:05:45.206" v="6" actId="6549"/>
        <pc:sldMkLst>
          <pc:docMk/>
          <pc:sldMk cId="934705561" sldId="266"/>
        </pc:sldMkLst>
        <pc:spChg chg="mod">
          <ac:chgData name="Kruise, L." userId="6fbd4a86-b146-40e0-87f1-6a5331b189e1" providerId="ADAL" clId="{DEAA6212-D4C7-4479-8F95-520A8BA0C724}" dt="2024-09-25T08:05:45.206" v="6" actId="6549"/>
          <ac:spMkLst>
            <pc:docMk/>
            <pc:sldMk cId="934705561" sldId="266"/>
            <ac:spMk id="4" creationId="{00000000-0000-0000-0000-000000000000}"/>
          </ac:spMkLst>
        </pc:spChg>
      </pc:sldChg>
      <pc:sldChg chg="modSp mod">
        <pc:chgData name="Kruise, L." userId="6fbd4a86-b146-40e0-87f1-6a5331b189e1" providerId="ADAL" clId="{DEAA6212-D4C7-4479-8F95-520A8BA0C724}" dt="2024-09-19T14:38:13.975" v="4"/>
        <pc:sldMkLst>
          <pc:docMk/>
          <pc:sldMk cId="1978597584" sldId="270"/>
        </pc:sldMkLst>
        <pc:spChg chg="mod">
          <ac:chgData name="Kruise, L." userId="6fbd4a86-b146-40e0-87f1-6a5331b189e1" providerId="ADAL" clId="{DEAA6212-D4C7-4479-8F95-520A8BA0C724}" dt="2024-09-19T14:38:13.975" v="4"/>
          <ac:spMkLst>
            <pc:docMk/>
            <pc:sldMk cId="1978597584" sldId="270"/>
            <ac:spMk id="3" creationId="{00000000-0000-0000-0000-000000000000}"/>
          </ac:spMkLst>
        </pc:spChg>
      </pc:sldChg>
    </pc:docChg>
  </pc:docChgLst>
  <pc:docChgLst>
    <pc:chgData name="Kruise, L." userId="6fbd4a86-b146-40e0-87f1-6a5331b189e1" providerId="ADAL" clId="{40A998FD-03B1-4808-8E6A-9A80004EB83D}"/>
    <pc:docChg chg="modSld">
      <pc:chgData name="Kruise, L." userId="6fbd4a86-b146-40e0-87f1-6a5331b189e1" providerId="ADAL" clId="{40A998FD-03B1-4808-8E6A-9A80004EB83D}" dt="2024-09-23T08:35:52.974" v="4" actId="114"/>
      <pc:docMkLst>
        <pc:docMk/>
      </pc:docMkLst>
      <pc:sldChg chg="modSp mod">
        <pc:chgData name="Kruise, L." userId="6fbd4a86-b146-40e0-87f1-6a5331b189e1" providerId="ADAL" clId="{40A998FD-03B1-4808-8E6A-9A80004EB83D}" dt="2024-09-23T08:34:21.230" v="3" actId="15"/>
        <pc:sldMkLst>
          <pc:docMk/>
          <pc:sldMk cId="2400962453" sldId="260"/>
        </pc:sldMkLst>
        <pc:spChg chg="mod">
          <ac:chgData name="Kruise, L." userId="6fbd4a86-b146-40e0-87f1-6a5331b189e1" providerId="ADAL" clId="{40A998FD-03B1-4808-8E6A-9A80004EB83D}" dt="2024-09-23T08:34:21.230" v="3" actId="15"/>
          <ac:spMkLst>
            <pc:docMk/>
            <pc:sldMk cId="2400962453" sldId="260"/>
            <ac:spMk id="8195" creationId="{00000000-0000-0000-0000-000000000000}"/>
          </ac:spMkLst>
        </pc:spChg>
      </pc:sldChg>
      <pc:sldChg chg="modSp mod">
        <pc:chgData name="Kruise, L." userId="6fbd4a86-b146-40e0-87f1-6a5331b189e1" providerId="ADAL" clId="{40A998FD-03B1-4808-8E6A-9A80004EB83D}" dt="2024-09-23T08:35:52.974" v="4" actId="114"/>
        <pc:sldMkLst>
          <pc:docMk/>
          <pc:sldMk cId="355348666" sldId="261"/>
        </pc:sldMkLst>
        <pc:spChg chg="mod">
          <ac:chgData name="Kruise, L." userId="6fbd4a86-b146-40e0-87f1-6a5331b189e1" providerId="ADAL" clId="{40A998FD-03B1-4808-8E6A-9A80004EB83D}" dt="2024-09-23T08:35:52.974" v="4" actId="114"/>
          <ac:spMkLst>
            <pc:docMk/>
            <pc:sldMk cId="355348666" sldId="261"/>
            <ac:spMk id="9219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nl-NL"/>
              <a:t>Klik om de ondertitelstijl van het model te bewerken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A49AD-7387-4F3C-9111-AFC1A353B08B}" type="datetimeFigureOut">
              <a:rPr lang="nl-NL" smtClean="0"/>
              <a:t>25-9-2024</a:t>
            </a:fld>
            <a:endParaRPr lang="nl-NL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67427-E53C-454C-899C-1F1119E55E59}" type="slidenum">
              <a:rPr lang="nl-NL" smtClean="0"/>
              <a:t>‹nr.›</a:t>
            </a:fld>
            <a:endParaRPr lang="nl-N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A49AD-7387-4F3C-9111-AFC1A353B08B}" type="datetimeFigureOut">
              <a:rPr lang="nl-NL" smtClean="0"/>
              <a:t>25-9-2024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67427-E53C-454C-899C-1F1119E55E59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A49AD-7387-4F3C-9111-AFC1A353B08B}" type="datetimeFigureOut">
              <a:rPr lang="nl-NL" smtClean="0"/>
              <a:t>25-9-2024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67427-E53C-454C-899C-1F1119E55E59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A49AD-7387-4F3C-9111-AFC1A353B08B}" type="datetimeFigureOut">
              <a:rPr lang="nl-NL" smtClean="0"/>
              <a:t>25-9-2024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67427-E53C-454C-899C-1F1119E55E59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A49AD-7387-4F3C-9111-AFC1A353B08B}" type="datetimeFigureOut">
              <a:rPr lang="nl-NL" smtClean="0"/>
              <a:t>25-9-2024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67427-E53C-454C-899C-1F1119E55E59}" type="slidenum">
              <a:rPr lang="nl-NL" smtClean="0"/>
              <a:t>‹nr.›</a:t>
            </a:fld>
            <a:endParaRPr lang="nl-N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A49AD-7387-4F3C-9111-AFC1A353B08B}" type="datetimeFigureOut">
              <a:rPr lang="nl-NL" smtClean="0"/>
              <a:t>25-9-2024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67427-E53C-454C-899C-1F1119E55E59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/>
              <a:t>Klik om de modelstijlen te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/>
              <a:t>Klik om de modelstijlen te bewerken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A49AD-7387-4F3C-9111-AFC1A353B08B}" type="datetimeFigureOut">
              <a:rPr lang="nl-NL" smtClean="0"/>
              <a:t>25-9-2024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67427-E53C-454C-899C-1F1119E55E59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A49AD-7387-4F3C-9111-AFC1A353B08B}" type="datetimeFigureOut">
              <a:rPr lang="nl-NL" smtClean="0"/>
              <a:t>25-9-2024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67427-E53C-454C-899C-1F1119E55E59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A49AD-7387-4F3C-9111-AFC1A353B08B}" type="datetimeFigureOut">
              <a:rPr lang="nl-NL" smtClean="0"/>
              <a:t>25-9-2024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67427-E53C-454C-899C-1F1119E55E59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nl-NL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A49AD-7387-4F3C-9111-AFC1A353B08B}" type="datetimeFigureOut">
              <a:rPr lang="nl-NL" smtClean="0"/>
              <a:t>25-9-2024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67427-E53C-454C-899C-1F1119E55E59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A49AD-7387-4F3C-9111-AFC1A353B08B}" type="datetimeFigureOut">
              <a:rPr lang="nl-NL" smtClean="0"/>
              <a:t>25-9-2024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AAF67427-E53C-454C-899C-1F1119E55E59}" type="slidenum">
              <a:rPr lang="nl-NL" smtClean="0"/>
              <a:t>‹nr.›</a:t>
            </a:fld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nl-NL"/>
              <a:t>Klik op het pictogram als u een afbeelding wilt toevoegen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nl-NL"/>
              <a:t>Klik om de modelstijlen te bewerken</a:t>
            </a:r>
          </a:p>
          <a:p>
            <a:pPr lvl="1" eaLnBrk="1" latinLnBrk="0" hangingPunct="1"/>
            <a:r>
              <a:rPr kumimoji="0" lang="nl-NL"/>
              <a:t>Tweede niveau</a:t>
            </a:r>
          </a:p>
          <a:p>
            <a:pPr lvl="2" eaLnBrk="1" latinLnBrk="0" hangingPunct="1"/>
            <a:r>
              <a:rPr kumimoji="0" lang="nl-NL"/>
              <a:t>Derde niveau</a:t>
            </a:r>
          </a:p>
          <a:p>
            <a:pPr lvl="3" eaLnBrk="1" latinLnBrk="0" hangingPunct="1"/>
            <a:r>
              <a:rPr kumimoji="0" lang="nl-NL"/>
              <a:t>Vierde niveau</a:t>
            </a:r>
          </a:p>
          <a:p>
            <a:pPr lvl="4" eaLnBrk="1" latinLnBrk="0" hangingPunct="1"/>
            <a:r>
              <a:rPr kumimoji="0" lang="nl-NL"/>
              <a:t>Vijfde niveau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02A49AD-7387-4F3C-9111-AFC1A353B08B}" type="datetimeFigureOut">
              <a:rPr lang="nl-NL" smtClean="0"/>
              <a:t>25-9-2024</a:t>
            </a:fld>
            <a:endParaRPr lang="nl-NL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AF67427-E53C-454C-899C-1F1119E55E59}" type="slidenum">
              <a:rPr lang="nl-NL" smtClean="0"/>
              <a:t>‹nr.›</a:t>
            </a:fld>
            <a:endParaRPr lang="nl-NL"/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Krachten in evenwicht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Hoofdstuk 8: Natuurkunde Overal (havo 5)</a:t>
            </a:r>
          </a:p>
          <a:p>
            <a:r>
              <a:rPr lang="nl-NL" dirty="0"/>
              <a:t>versie: september 2018</a:t>
            </a:r>
          </a:p>
        </p:txBody>
      </p:sp>
    </p:spTree>
    <p:extLst>
      <p:ext uri="{BB962C8B-B14F-4D97-AF65-F5344CB8AC3E}">
        <p14:creationId xmlns:p14="http://schemas.microsoft.com/office/powerpoint/2010/main" val="33814621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Hefboomwet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95400" y="1935164"/>
            <a:ext cx="9515400" cy="4389437"/>
          </a:xfrm>
        </p:spPr>
        <p:txBody>
          <a:bodyPr/>
          <a:lstStyle/>
          <a:p>
            <a:r>
              <a:rPr lang="nl-NL" dirty="0"/>
              <a:t>Evenwicht als:</a:t>
            </a:r>
          </a:p>
          <a:p>
            <a:pPr marL="0" indent="0" algn="ctr">
              <a:buNone/>
            </a:pPr>
            <a:r>
              <a:rPr lang="nl-NL" dirty="0"/>
              <a:t>(massa x afstand)</a:t>
            </a:r>
            <a:r>
              <a:rPr lang="nl-NL" baseline="-25000" dirty="0"/>
              <a:t>links</a:t>
            </a:r>
            <a:r>
              <a:rPr lang="nl-NL" dirty="0"/>
              <a:t> = (massa x afstand)</a:t>
            </a:r>
            <a:r>
              <a:rPr lang="nl-NL" baseline="-25000" dirty="0"/>
              <a:t>rechts</a:t>
            </a:r>
          </a:p>
          <a:p>
            <a:pPr marL="0" indent="0" algn="ctr">
              <a:buNone/>
            </a:pPr>
            <a:r>
              <a:rPr lang="nl-NL" i="1" dirty="0"/>
              <a:t>m</a:t>
            </a:r>
            <a:r>
              <a:rPr lang="nl-NL" i="1" baseline="-25000" dirty="0"/>
              <a:t>1</a:t>
            </a:r>
            <a:r>
              <a:rPr lang="nl-NL" i="1" dirty="0"/>
              <a:t> x d</a:t>
            </a:r>
            <a:r>
              <a:rPr lang="nl-NL" i="1" baseline="-25000" dirty="0"/>
              <a:t>1</a:t>
            </a:r>
            <a:r>
              <a:rPr lang="nl-NL" i="1" dirty="0"/>
              <a:t> = m</a:t>
            </a:r>
            <a:r>
              <a:rPr lang="nl-NL" i="1" baseline="-25000" dirty="0"/>
              <a:t>2</a:t>
            </a:r>
            <a:r>
              <a:rPr lang="nl-NL" i="1" dirty="0"/>
              <a:t> x d</a:t>
            </a:r>
            <a:r>
              <a:rPr lang="nl-NL" i="1" baseline="-25000" dirty="0"/>
              <a:t>2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3712" y="4005064"/>
            <a:ext cx="4762500" cy="18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2537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A2BD3B-0A18-4E74-AB88-BF03EEA26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Algemener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3374275-348F-41FE-A571-5D85B4CB4E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935480"/>
            <a:ext cx="4982344" cy="4389120"/>
          </a:xfrm>
        </p:spPr>
        <p:txBody>
          <a:bodyPr/>
          <a:lstStyle/>
          <a:p>
            <a:r>
              <a:rPr lang="nl-NL" dirty="0"/>
              <a:t>Geen draaiing als:</a:t>
            </a:r>
          </a:p>
          <a:p>
            <a:pPr marL="534988" indent="0">
              <a:buNone/>
            </a:pPr>
            <a:r>
              <a:rPr lang="nl-NL" i="1" dirty="0" err="1"/>
              <a:t>M</a:t>
            </a:r>
            <a:r>
              <a:rPr lang="nl-NL" baseline="-25000" dirty="0" err="1"/>
              <a:t>som</a:t>
            </a:r>
            <a:r>
              <a:rPr lang="nl-NL" dirty="0"/>
              <a:t> = 0  of</a:t>
            </a:r>
          </a:p>
          <a:p>
            <a:pPr marL="534988" indent="0">
              <a:buNone/>
            </a:pPr>
            <a:r>
              <a:rPr lang="nl-NL" i="1" dirty="0"/>
              <a:t>F</a:t>
            </a:r>
            <a:r>
              <a:rPr lang="nl-NL" baseline="-25000" dirty="0"/>
              <a:t>1</a:t>
            </a:r>
            <a:r>
              <a:rPr lang="nl-NL" dirty="0"/>
              <a:t> </a:t>
            </a:r>
            <a:r>
              <a:rPr lang="nl-NL" dirty="0">
                <a:sym typeface="Symbol" panose="05050102010706020507" pitchFamily="18" charset="2"/>
              </a:rPr>
              <a:t> </a:t>
            </a:r>
            <a:r>
              <a:rPr lang="nl-NL" i="1" dirty="0"/>
              <a:t>r</a:t>
            </a:r>
            <a:r>
              <a:rPr lang="nl-NL" baseline="-25000" dirty="0"/>
              <a:t>1</a:t>
            </a:r>
            <a:r>
              <a:rPr lang="nl-NL" dirty="0"/>
              <a:t> = </a:t>
            </a:r>
            <a:r>
              <a:rPr lang="nl-NL" i="1" dirty="0"/>
              <a:t>F</a:t>
            </a:r>
            <a:r>
              <a:rPr lang="nl-NL" baseline="-25000" dirty="0"/>
              <a:t>2</a:t>
            </a:r>
            <a:r>
              <a:rPr lang="nl-NL" dirty="0"/>
              <a:t> </a:t>
            </a:r>
            <a:r>
              <a:rPr lang="nl-NL" dirty="0">
                <a:sym typeface="Symbol" panose="05050102010706020507" pitchFamily="18" charset="2"/>
              </a:rPr>
              <a:t> </a:t>
            </a:r>
            <a:r>
              <a:rPr lang="nl-NL" i="1" dirty="0"/>
              <a:t>r</a:t>
            </a:r>
            <a:r>
              <a:rPr lang="nl-NL" baseline="-25000" dirty="0"/>
              <a:t>2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BCA44EB-9410-4F08-A166-44AAC7066C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3912" y="2132856"/>
            <a:ext cx="4762500" cy="1809750"/>
          </a:xfrm>
          <a:prstGeom prst="rect">
            <a:avLst/>
          </a:prstGeom>
        </p:spPr>
      </p:pic>
      <p:cxnSp>
        <p:nvCxnSpPr>
          <p:cNvPr id="6" name="Rechte verbindingslijn met pijl 5">
            <a:extLst>
              <a:ext uri="{FF2B5EF4-FFF2-40B4-BE49-F238E27FC236}">
                <a16:creationId xmlns:a16="http://schemas.microsoft.com/office/drawing/2014/main" id="{68F177DA-3911-409C-B281-5B93ECC03CE5}"/>
              </a:ext>
            </a:extLst>
          </p:cNvPr>
          <p:cNvCxnSpPr/>
          <p:nvPr/>
        </p:nvCxnSpPr>
        <p:spPr>
          <a:xfrm>
            <a:off x="7176120" y="2780928"/>
            <a:ext cx="0" cy="18002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echte verbindingslijn met pijl 6">
            <a:extLst>
              <a:ext uri="{FF2B5EF4-FFF2-40B4-BE49-F238E27FC236}">
                <a16:creationId xmlns:a16="http://schemas.microsoft.com/office/drawing/2014/main" id="{F7841D27-7444-4897-8023-6C2C27D8F7B3}"/>
              </a:ext>
            </a:extLst>
          </p:cNvPr>
          <p:cNvCxnSpPr>
            <a:cxnSpLocks/>
          </p:cNvCxnSpPr>
          <p:nvPr/>
        </p:nvCxnSpPr>
        <p:spPr>
          <a:xfrm>
            <a:off x="8400256" y="2689337"/>
            <a:ext cx="0" cy="153175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kstvak 8">
            <a:extLst>
              <a:ext uri="{FF2B5EF4-FFF2-40B4-BE49-F238E27FC236}">
                <a16:creationId xmlns:a16="http://schemas.microsoft.com/office/drawing/2014/main" id="{7485E4FF-1FE1-4D71-9197-AA6B7DD3E451}"/>
              </a:ext>
            </a:extLst>
          </p:cNvPr>
          <p:cNvSpPr txBox="1"/>
          <p:nvPr/>
        </p:nvSpPr>
        <p:spPr>
          <a:xfrm>
            <a:off x="7181106" y="4348773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i="1" dirty="0"/>
              <a:t>F</a:t>
            </a:r>
            <a:r>
              <a:rPr lang="nl-NL" sz="2800" baseline="-25000" dirty="0"/>
              <a:t>1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9ECB6D2E-EAE7-40F6-ABE9-B9A47B63E3B4}"/>
              </a:ext>
            </a:extLst>
          </p:cNvPr>
          <p:cNvSpPr txBox="1"/>
          <p:nvPr/>
        </p:nvSpPr>
        <p:spPr>
          <a:xfrm>
            <a:off x="8394660" y="3975867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i="1" dirty="0"/>
              <a:t>F</a:t>
            </a:r>
            <a:r>
              <a:rPr lang="nl-NL" sz="2800" baseline="-250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9980166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/>
              <a:t>Werkwijze</a:t>
            </a:r>
          </a:p>
        </p:txBody>
      </p:sp>
      <p:sp>
        <p:nvSpPr>
          <p:cNvPr id="1024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nl-NL" altLang="nl-NL"/>
              <a:t>Voorwerp “vrij”maken</a:t>
            </a:r>
          </a:p>
          <a:p>
            <a:pPr lvl="1" eaLnBrk="1" hangingPunct="1"/>
            <a:r>
              <a:rPr lang="nl-NL" altLang="nl-NL"/>
              <a:t>Zwaartekracht in Z</a:t>
            </a:r>
          </a:p>
          <a:p>
            <a:pPr lvl="1" eaLnBrk="1" hangingPunct="1"/>
            <a:r>
              <a:rPr lang="nl-NL" altLang="nl-NL"/>
              <a:t>Krachten in “contact”-punten</a:t>
            </a:r>
          </a:p>
        </p:txBody>
      </p:sp>
      <p:pic>
        <p:nvPicPr>
          <p:cNvPr id="10244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400" y="3573464"/>
            <a:ext cx="4648200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79578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/>
              <a:t>formules toepassen</a:t>
            </a:r>
          </a:p>
        </p:txBody>
      </p:sp>
      <p:sp>
        <p:nvSpPr>
          <p:cNvPr id="11267" name="Tijdelijke aanduiding voor inhoud 2"/>
          <p:cNvSpPr>
            <a:spLocks noGrp="1"/>
          </p:cNvSpPr>
          <p:nvPr>
            <p:ph idx="1"/>
          </p:nvPr>
        </p:nvSpPr>
        <p:spPr>
          <a:xfrm>
            <a:off x="609600" y="1935164"/>
            <a:ext cx="7070727" cy="4389437"/>
          </a:xfrm>
        </p:spPr>
        <p:txBody>
          <a:bodyPr/>
          <a:lstStyle/>
          <a:p>
            <a:r>
              <a:rPr lang="nl-NL" altLang="nl-NL" i="1" dirty="0" err="1"/>
              <a:t>F</a:t>
            </a:r>
            <a:r>
              <a:rPr lang="nl-NL" altLang="nl-NL" baseline="-25000" dirty="0" err="1"/>
              <a:t>som</a:t>
            </a:r>
            <a:r>
              <a:rPr lang="nl-NL" altLang="nl-NL" dirty="0"/>
              <a:t> = 0 (x- en y-richting)</a:t>
            </a:r>
          </a:p>
          <a:p>
            <a:pPr lvl="1"/>
            <a:r>
              <a:rPr lang="nl-NL" altLang="nl-NL" i="1" dirty="0"/>
              <a:t>F</a:t>
            </a:r>
            <a:r>
              <a:rPr lang="nl-NL" altLang="nl-NL" baseline="-25000" dirty="0"/>
              <a:t>1,x</a:t>
            </a:r>
            <a:r>
              <a:rPr lang="nl-NL" altLang="nl-NL" dirty="0"/>
              <a:t> = </a:t>
            </a:r>
            <a:r>
              <a:rPr lang="nl-NL" altLang="nl-NL" i="1" dirty="0"/>
              <a:t>F</a:t>
            </a:r>
            <a:r>
              <a:rPr lang="nl-NL" altLang="nl-NL" baseline="-25000" dirty="0"/>
              <a:t>2,x</a:t>
            </a:r>
          </a:p>
          <a:p>
            <a:pPr lvl="1"/>
            <a:r>
              <a:rPr lang="nl-NL" altLang="nl-NL" i="1" dirty="0" err="1"/>
              <a:t>F</a:t>
            </a:r>
            <a:r>
              <a:rPr lang="nl-NL" altLang="nl-NL" baseline="-25000" dirty="0" err="1"/>
              <a:t>z</a:t>
            </a:r>
            <a:r>
              <a:rPr lang="nl-NL" altLang="nl-NL" dirty="0"/>
              <a:t> = </a:t>
            </a:r>
            <a:r>
              <a:rPr lang="nl-NL" altLang="nl-NL" i="1" dirty="0"/>
              <a:t>F</a:t>
            </a:r>
            <a:r>
              <a:rPr lang="nl-NL" altLang="nl-NL" baseline="-25000" dirty="0"/>
              <a:t>1,y</a:t>
            </a:r>
            <a:r>
              <a:rPr lang="nl-NL" altLang="nl-NL" dirty="0"/>
              <a:t> + </a:t>
            </a:r>
            <a:r>
              <a:rPr lang="nl-NL" altLang="nl-NL" i="1" dirty="0"/>
              <a:t>F</a:t>
            </a:r>
            <a:r>
              <a:rPr lang="nl-NL" altLang="nl-NL" baseline="-25000" dirty="0"/>
              <a:t>2,y</a:t>
            </a:r>
          </a:p>
          <a:p>
            <a:pPr lvl="1"/>
            <a:endParaRPr lang="nl-NL" altLang="nl-NL" baseline="-25000" dirty="0"/>
          </a:p>
          <a:p>
            <a:r>
              <a:rPr lang="nl-NL" altLang="nl-NL" i="1" dirty="0" err="1"/>
              <a:t>M</a:t>
            </a:r>
            <a:r>
              <a:rPr lang="nl-NL" altLang="nl-NL" baseline="-25000" dirty="0" err="1"/>
              <a:t>som</a:t>
            </a:r>
            <a:r>
              <a:rPr lang="nl-NL" altLang="nl-NL" dirty="0"/>
              <a:t> = 0 </a:t>
            </a:r>
          </a:p>
          <a:p>
            <a:pPr lvl="1"/>
            <a:r>
              <a:rPr lang="nl-NL" altLang="nl-NL" i="1" dirty="0"/>
              <a:t>Kies</a:t>
            </a:r>
            <a:r>
              <a:rPr lang="nl-NL" altLang="nl-NL" dirty="0"/>
              <a:t> een handig draaipunt, b.v. A want dan doen </a:t>
            </a:r>
            <a:r>
              <a:rPr lang="nl-NL" altLang="nl-NL" i="1" dirty="0"/>
              <a:t>F</a:t>
            </a:r>
            <a:r>
              <a:rPr lang="nl-NL" altLang="nl-NL" baseline="-25000" dirty="0"/>
              <a:t>1,x</a:t>
            </a:r>
            <a:r>
              <a:rPr lang="nl-NL" altLang="nl-NL" dirty="0"/>
              <a:t> en </a:t>
            </a:r>
            <a:r>
              <a:rPr lang="nl-NL" altLang="nl-NL" i="1" dirty="0"/>
              <a:t>F</a:t>
            </a:r>
            <a:r>
              <a:rPr lang="nl-NL" altLang="nl-NL" baseline="-25000" dirty="0"/>
              <a:t>1,y</a:t>
            </a:r>
            <a:r>
              <a:rPr lang="nl-NL" altLang="nl-NL" dirty="0"/>
              <a:t> niet meer mee (arm = 0)</a:t>
            </a:r>
          </a:p>
          <a:p>
            <a:pPr lvl="1"/>
            <a:r>
              <a:rPr lang="nl-NL" altLang="nl-NL" i="1" dirty="0" err="1"/>
              <a:t>M</a:t>
            </a:r>
            <a:r>
              <a:rPr lang="nl-NL" altLang="nl-NL" baseline="-25000" dirty="0" err="1"/>
              <a:t>som,A</a:t>
            </a:r>
            <a:r>
              <a:rPr lang="nl-NL" altLang="nl-NL" dirty="0"/>
              <a:t> = -</a:t>
            </a:r>
            <a:r>
              <a:rPr lang="nl-NL" altLang="nl-NL" i="1" dirty="0" err="1"/>
              <a:t>F</a:t>
            </a:r>
            <a:r>
              <a:rPr lang="nl-NL" altLang="nl-NL" baseline="-25000" dirty="0" err="1"/>
              <a:t>z</a:t>
            </a:r>
            <a:r>
              <a:rPr lang="nl-NL" altLang="nl-NL" dirty="0" err="1"/>
              <a:t>·</a:t>
            </a:r>
            <a:r>
              <a:rPr lang="nl-NL" altLang="nl-NL" i="1" dirty="0" err="1"/>
              <a:t>d</a:t>
            </a:r>
            <a:r>
              <a:rPr lang="nl-NL" altLang="nl-NL" baseline="-25000" dirty="0" err="1"/>
              <a:t>z</a:t>
            </a:r>
            <a:r>
              <a:rPr lang="nl-NL" altLang="nl-NL" dirty="0"/>
              <a:t> + </a:t>
            </a:r>
            <a:r>
              <a:rPr lang="nl-NL" altLang="nl-NL" i="1" dirty="0"/>
              <a:t>F</a:t>
            </a:r>
            <a:r>
              <a:rPr lang="nl-NL" altLang="nl-NL" baseline="-25000" dirty="0"/>
              <a:t>2,x</a:t>
            </a:r>
            <a:r>
              <a:rPr lang="nl-NL" altLang="nl-NL" dirty="0"/>
              <a:t>·</a:t>
            </a:r>
            <a:r>
              <a:rPr lang="nl-NL" altLang="nl-NL" i="1" dirty="0"/>
              <a:t>d</a:t>
            </a:r>
            <a:r>
              <a:rPr lang="nl-NL" altLang="nl-NL" baseline="-25000" dirty="0"/>
              <a:t>x</a:t>
            </a:r>
            <a:r>
              <a:rPr lang="nl-NL" altLang="nl-NL" dirty="0"/>
              <a:t> + </a:t>
            </a:r>
            <a:r>
              <a:rPr lang="nl-NL" altLang="nl-NL" i="1" dirty="0"/>
              <a:t>F</a:t>
            </a:r>
            <a:r>
              <a:rPr lang="nl-NL" altLang="nl-NL" baseline="-25000" dirty="0"/>
              <a:t>2,y</a:t>
            </a:r>
            <a:r>
              <a:rPr lang="nl-NL" altLang="nl-NL" dirty="0"/>
              <a:t>·</a:t>
            </a:r>
            <a:r>
              <a:rPr lang="nl-NL" altLang="nl-NL" i="1" dirty="0"/>
              <a:t>d</a:t>
            </a:r>
            <a:r>
              <a:rPr lang="nl-NL" altLang="nl-NL" baseline="-25000" dirty="0"/>
              <a:t>y </a:t>
            </a:r>
            <a:r>
              <a:rPr lang="nl-NL" altLang="nl-NL" dirty="0"/>
              <a:t>= 0 </a:t>
            </a:r>
            <a:endParaRPr lang="nl-NL" altLang="nl-NL" baseline="-25000" dirty="0"/>
          </a:p>
        </p:txBody>
      </p:sp>
      <p:pic>
        <p:nvPicPr>
          <p:cNvPr id="11268" name="Afbeelding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225" y="1412875"/>
            <a:ext cx="2281238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13028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2350" y="2349500"/>
            <a:ext cx="2916238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itel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852704"/>
          </a:xfrm>
        </p:spPr>
        <p:txBody>
          <a:bodyPr/>
          <a:lstStyle/>
          <a:p>
            <a:r>
              <a:rPr lang="nl-NL" altLang="nl-NL" dirty="0"/>
              <a:t>Voorbeeld 1: balans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695401" y="1556792"/>
            <a:ext cx="6121326" cy="4767809"/>
          </a:xfrm>
        </p:spPr>
        <p:txBody>
          <a:bodyPr/>
          <a:lstStyle/>
          <a:p>
            <a:pPr>
              <a:defRPr/>
            </a:pPr>
            <a:r>
              <a:rPr lang="nl-NL" i="1" dirty="0" err="1"/>
              <a:t>F</a:t>
            </a:r>
            <a:r>
              <a:rPr lang="nl-NL" baseline="-25000" dirty="0" err="1"/>
              <a:t>som</a:t>
            </a:r>
            <a:r>
              <a:rPr lang="nl-NL" dirty="0"/>
              <a:t> = 0</a:t>
            </a:r>
          </a:p>
          <a:p>
            <a:pPr lvl="1">
              <a:defRPr/>
            </a:pPr>
            <a:r>
              <a:rPr lang="nl-NL" i="1" dirty="0"/>
              <a:t>F</a:t>
            </a:r>
            <a:r>
              <a:rPr lang="nl-NL" baseline="-25000" dirty="0"/>
              <a:t>1</a:t>
            </a:r>
            <a:r>
              <a:rPr lang="nl-NL" dirty="0"/>
              <a:t> + </a:t>
            </a:r>
            <a:r>
              <a:rPr lang="nl-NL" i="1" dirty="0"/>
              <a:t>F</a:t>
            </a:r>
            <a:r>
              <a:rPr lang="nl-NL" baseline="-25000" dirty="0"/>
              <a:t>2</a:t>
            </a:r>
            <a:r>
              <a:rPr lang="nl-NL" dirty="0"/>
              <a:t> = </a:t>
            </a:r>
            <a:r>
              <a:rPr lang="nl-NL" i="1" dirty="0" err="1"/>
              <a:t>F</a:t>
            </a:r>
            <a:r>
              <a:rPr lang="nl-NL" baseline="-25000" dirty="0" err="1"/>
              <a:t>s</a:t>
            </a:r>
            <a:endParaRPr lang="nl-NL" baseline="-25000" dirty="0"/>
          </a:p>
          <a:p>
            <a:pPr lvl="1">
              <a:defRPr/>
            </a:pPr>
            <a:endParaRPr lang="nl-NL" dirty="0"/>
          </a:p>
          <a:p>
            <a:pPr>
              <a:defRPr/>
            </a:pPr>
            <a:r>
              <a:rPr lang="nl-NL" i="1" dirty="0" err="1"/>
              <a:t>M</a:t>
            </a:r>
            <a:r>
              <a:rPr lang="nl-NL" baseline="-25000" dirty="0" err="1"/>
              <a:t>som,B</a:t>
            </a:r>
            <a:r>
              <a:rPr lang="nl-NL" dirty="0"/>
              <a:t> = 0</a:t>
            </a:r>
          </a:p>
          <a:p>
            <a:pPr lvl="1">
              <a:defRPr/>
            </a:pPr>
            <a:r>
              <a:rPr lang="nl-NL" dirty="0"/>
              <a:t> </a:t>
            </a:r>
            <a:r>
              <a:rPr lang="nl-NL" i="1" dirty="0"/>
              <a:t>F</a:t>
            </a:r>
            <a:r>
              <a:rPr lang="nl-NL" baseline="-25000" dirty="0"/>
              <a:t>1</a:t>
            </a:r>
            <a:r>
              <a:rPr lang="nl-NL" dirty="0"/>
              <a:t> </a:t>
            </a:r>
            <a:r>
              <a:rPr lang="nl-NL" dirty="0">
                <a:sym typeface="Symbol"/>
              </a:rPr>
              <a:t> </a:t>
            </a:r>
            <a:r>
              <a:rPr lang="nl-NL" i="1" dirty="0"/>
              <a:t>d</a:t>
            </a:r>
            <a:r>
              <a:rPr lang="nl-NL" baseline="-25000" dirty="0"/>
              <a:t>1</a:t>
            </a:r>
            <a:r>
              <a:rPr lang="nl-NL" dirty="0"/>
              <a:t> - </a:t>
            </a:r>
            <a:r>
              <a:rPr lang="nl-NL" i="1" dirty="0"/>
              <a:t>F</a:t>
            </a:r>
            <a:r>
              <a:rPr lang="nl-NL" baseline="-25000" dirty="0"/>
              <a:t>2</a:t>
            </a:r>
            <a:r>
              <a:rPr lang="nl-NL" dirty="0">
                <a:sym typeface="Symbol"/>
              </a:rPr>
              <a:t>  </a:t>
            </a:r>
            <a:r>
              <a:rPr lang="nl-NL" i="1" dirty="0"/>
              <a:t>d</a:t>
            </a:r>
            <a:r>
              <a:rPr lang="nl-NL" baseline="-25000" dirty="0"/>
              <a:t>2</a:t>
            </a:r>
            <a:r>
              <a:rPr lang="nl-NL" dirty="0"/>
              <a:t> = 0 of</a:t>
            </a:r>
          </a:p>
          <a:p>
            <a:pPr lvl="1">
              <a:defRPr/>
            </a:pPr>
            <a:r>
              <a:rPr lang="nl-NL" i="1"/>
              <a:t> F</a:t>
            </a:r>
            <a:r>
              <a:rPr lang="nl-NL" baseline="-25000"/>
              <a:t>1</a:t>
            </a:r>
            <a:r>
              <a:rPr lang="nl-NL"/>
              <a:t> </a:t>
            </a:r>
            <a:r>
              <a:rPr lang="nl-NL" dirty="0">
                <a:sym typeface="Symbol"/>
              </a:rPr>
              <a:t> </a:t>
            </a:r>
            <a:r>
              <a:rPr lang="nl-NL" i="1" dirty="0"/>
              <a:t>d</a:t>
            </a:r>
            <a:r>
              <a:rPr lang="nl-NL" baseline="-25000" dirty="0"/>
              <a:t>1</a:t>
            </a:r>
            <a:r>
              <a:rPr lang="nl-NL" dirty="0"/>
              <a:t> = </a:t>
            </a:r>
            <a:r>
              <a:rPr lang="nl-NL" i="1" dirty="0"/>
              <a:t>F</a:t>
            </a:r>
            <a:r>
              <a:rPr lang="nl-NL" baseline="-25000" dirty="0"/>
              <a:t>2</a:t>
            </a:r>
            <a:r>
              <a:rPr lang="nl-NL" dirty="0">
                <a:sym typeface="Symbol"/>
              </a:rPr>
              <a:t>  </a:t>
            </a:r>
            <a:r>
              <a:rPr lang="nl-NL" i="1" dirty="0"/>
              <a:t>d</a:t>
            </a:r>
            <a:r>
              <a:rPr lang="nl-NL" baseline="-25000" dirty="0"/>
              <a:t>2    </a:t>
            </a:r>
            <a:r>
              <a:rPr lang="nl-NL" dirty="0"/>
              <a:t>of</a:t>
            </a:r>
          </a:p>
          <a:p>
            <a:pPr lvl="1">
              <a:defRPr/>
            </a:pPr>
            <a:r>
              <a:rPr lang="nl-NL" i="1" dirty="0"/>
              <a:t>  m</a:t>
            </a:r>
            <a:r>
              <a:rPr lang="nl-NL" baseline="-25000" dirty="0"/>
              <a:t>1</a:t>
            </a:r>
            <a:r>
              <a:rPr lang="nl-NL" dirty="0"/>
              <a:t> </a:t>
            </a:r>
            <a:r>
              <a:rPr lang="nl-NL" dirty="0">
                <a:sym typeface="Symbol"/>
              </a:rPr>
              <a:t> </a:t>
            </a:r>
            <a:r>
              <a:rPr lang="nl-NL" i="1" dirty="0">
                <a:sym typeface="Symbol"/>
              </a:rPr>
              <a:t>g</a:t>
            </a:r>
            <a:r>
              <a:rPr lang="nl-NL" dirty="0">
                <a:sym typeface="Symbol"/>
              </a:rPr>
              <a:t>  </a:t>
            </a:r>
            <a:r>
              <a:rPr lang="nl-NL" i="1" dirty="0"/>
              <a:t>d</a:t>
            </a:r>
            <a:r>
              <a:rPr lang="nl-NL" baseline="-25000" dirty="0"/>
              <a:t>1</a:t>
            </a:r>
            <a:r>
              <a:rPr lang="nl-NL" dirty="0"/>
              <a:t> = </a:t>
            </a:r>
            <a:r>
              <a:rPr lang="nl-NL" i="1" dirty="0"/>
              <a:t>m</a:t>
            </a:r>
            <a:r>
              <a:rPr lang="nl-NL" baseline="-25000" dirty="0"/>
              <a:t>2</a:t>
            </a:r>
            <a:r>
              <a:rPr lang="nl-NL" dirty="0">
                <a:sym typeface="Symbol"/>
              </a:rPr>
              <a:t>  </a:t>
            </a:r>
            <a:r>
              <a:rPr lang="nl-NL" i="1" dirty="0">
                <a:sym typeface="Symbol"/>
              </a:rPr>
              <a:t>g </a:t>
            </a:r>
            <a:r>
              <a:rPr lang="nl-NL" dirty="0">
                <a:sym typeface="Symbol"/>
              </a:rPr>
              <a:t> </a:t>
            </a:r>
            <a:r>
              <a:rPr lang="nl-NL" i="1" dirty="0"/>
              <a:t>d</a:t>
            </a:r>
            <a:r>
              <a:rPr lang="nl-NL" baseline="-25000" dirty="0"/>
              <a:t>2</a:t>
            </a:r>
          </a:p>
          <a:p>
            <a:pPr lvl="1">
              <a:defRPr/>
            </a:pPr>
            <a:r>
              <a:rPr lang="nl-NL" i="1" dirty="0"/>
              <a:t> m</a:t>
            </a:r>
            <a:r>
              <a:rPr lang="nl-NL" baseline="-25000" dirty="0"/>
              <a:t>1</a:t>
            </a:r>
            <a:r>
              <a:rPr lang="nl-NL" dirty="0"/>
              <a:t> </a:t>
            </a:r>
            <a:r>
              <a:rPr lang="nl-NL" dirty="0">
                <a:sym typeface="Symbol"/>
              </a:rPr>
              <a:t> </a:t>
            </a:r>
            <a:r>
              <a:rPr lang="nl-NL" i="1" dirty="0"/>
              <a:t>d</a:t>
            </a:r>
            <a:r>
              <a:rPr lang="nl-NL" baseline="-25000" dirty="0"/>
              <a:t>1</a:t>
            </a:r>
            <a:r>
              <a:rPr lang="nl-NL" dirty="0"/>
              <a:t> = </a:t>
            </a:r>
            <a:r>
              <a:rPr lang="nl-NL" i="1" dirty="0"/>
              <a:t>m</a:t>
            </a:r>
            <a:r>
              <a:rPr lang="nl-NL" baseline="-25000" dirty="0"/>
              <a:t>2</a:t>
            </a:r>
            <a:r>
              <a:rPr lang="nl-NL" dirty="0">
                <a:sym typeface="Symbol"/>
              </a:rPr>
              <a:t>  </a:t>
            </a:r>
            <a:r>
              <a:rPr lang="nl-NL" i="1" dirty="0"/>
              <a:t>d</a:t>
            </a:r>
            <a:r>
              <a:rPr lang="nl-NL" baseline="-25000" dirty="0"/>
              <a:t>2</a:t>
            </a:r>
          </a:p>
          <a:p>
            <a:pPr lvl="1">
              <a:defRPr/>
            </a:pPr>
            <a:endParaRPr lang="nl-NL" baseline="-25000" dirty="0"/>
          </a:p>
          <a:p>
            <a:pPr marL="736600" lvl="1" indent="-342900">
              <a:buFont typeface="Symbol" panose="05050102010706020507" pitchFamily="18" charset="2"/>
              <a:buChar char="®"/>
              <a:defRPr/>
            </a:pPr>
            <a:r>
              <a:rPr lang="nl-NL" dirty="0">
                <a:sym typeface="Symbol"/>
              </a:rPr>
              <a:t>hefboomregel</a:t>
            </a:r>
          </a:p>
          <a:p>
            <a:pPr marL="393700" lvl="1" indent="0">
              <a:buNone/>
              <a:defRPr/>
            </a:pPr>
            <a:endParaRPr lang="nl-NL" dirty="0">
              <a:sym typeface="Symbol"/>
            </a:endParaRPr>
          </a:p>
          <a:p>
            <a:pPr marL="736600" lvl="1" indent="-342900">
              <a:buFont typeface="Symbol" panose="05050102010706020507" pitchFamily="18" charset="2"/>
              <a:buChar char="®"/>
              <a:defRPr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347055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/>
              <a:t>Voorbeeld 2: auto</a:t>
            </a:r>
          </a:p>
        </p:txBody>
      </p:sp>
      <p:sp>
        <p:nvSpPr>
          <p:cNvPr id="13315" name="Tijdelijke aanduiding voor inhoud 2"/>
          <p:cNvSpPr>
            <a:spLocks noGrp="1"/>
          </p:cNvSpPr>
          <p:nvPr>
            <p:ph idx="1"/>
          </p:nvPr>
        </p:nvSpPr>
        <p:spPr>
          <a:xfrm>
            <a:off x="609601" y="1935164"/>
            <a:ext cx="6062664" cy="4389437"/>
          </a:xfrm>
        </p:spPr>
        <p:txBody>
          <a:bodyPr/>
          <a:lstStyle/>
          <a:p>
            <a:r>
              <a:rPr lang="nl-NL" altLang="nl-NL" i="1" dirty="0" err="1"/>
              <a:t>F</a:t>
            </a:r>
            <a:r>
              <a:rPr lang="nl-NL" altLang="nl-NL" baseline="-25000" dirty="0" err="1"/>
              <a:t>som</a:t>
            </a:r>
            <a:r>
              <a:rPr lang="nl-NL" altLang="nl-NL" dirty="0"/>
              <a:t> = 0</a:t>
            </a:r>
          </a:p>
          <a:p>
            <a:pPr lvl="1"/>
            <a:r>
              <a:rPr lang="nl-NL" altLang="nl-NL" i="1" dirty="0"/>
              <a:t>F</a:t>
            </a:r>
            <a:r>
              <a:rPr lang="nl-NL" altLang="nl-NL" baseline="-25000" dirty="0"/>
              <a:t>1</a:t>
            </a:r>
            <a:r>
              <a:rPr lang="nl-NL" altLang="nl-NL" dirty="0"/>
              <a:t> + </a:t>
            </a:r>
            <a:r>
              <a:rPr lang="nl-NL" altLang="nl-NL" i="1" dirty="0"/>
              <a:t>F</a:t>
            </a:r>
            <a:r>
              <a:rPr lang="nl-NL" altLang="nl-NL" baseline="-25000" dirty="0"/>
              <a:t>2</a:t>
            </a:r>
            <a:r>
              <a:rPr lang="nl-NL" altLang="nl-NL" dirty="0"/>
              <a:t> = </a:t>
            </a:r>
            <a:r>
              <a:rPr lang="nl-NL" altLang="nl-NL" i="1" dirty="0" err="1"/>
              <a:t>F</a:t>
            </a:r>
            <a:r>
              <a:rPr lang="nl-NL" altLang="nl-NL" baseline="-25000" dirty="0" err="1"/>
              <a:t>z</a:t>
            </a:r>
            <a:endParaRPr lang="nl-NL" altLang="nl-NL" baseline="-25000" dirty="0"/>
          </a:p>
          <a:p>
            <a:pPr lvl="1"/>
            <a:endParaRPr lang="nl-NL" altLang="nl-NL" dirty="0"/>
          </a:p>
          <a:p>
            <a:r>
              <a:rPr lang="nl-NL" altLang="nl-NL" i="1" dirty="0" err="1"/>
              <a:t>M</a:t>
            </a:r>
            <a:r>
              <a:rPr lang="nl-NL" altLang="nl-NL" baseline="-25000" dirty="0" err="1"/>
              <a:t>som,A</a:t>
            </a:r>
            <a:r>
              <a:rPr lang="nl-NL" altLang="nl-NL" dirty="0"/>
              <a:t> = 0</a:t>
            </a:r>
          </a:p>
          <a:p>
            <a:pPr lvl="1"/>
            <a:r>
              <a:rPr lang="nl-NL" altLang="nl-NL" dirty="0"/>
              <a:t> -</a:t>
            </a:r>
            <a:r>
              <a:rPr lang="nl-NL" altLang="nl-NL" i="1" dirty="0" err="1"/>
              <a:t>F</a:t>
            </a:r>
            <a:r>
              <a:rPr lang="nl-NL" altLang="nl-NL" baseline="-25000" dirty="0" err="1"/>
              <a:t>z</a:t>
            </a:r>
            <a:r>
              <a:rPr lang="nl-NL" altLang="nl-NL" dirty="0"/>
              <a:t> </a:t>
            </a:r>
            <a:r>
              <a:rPr lang="nl-NL" altLang="nl-NL" dirty="0">
                <a:sym typeface="Symbol" panose="05050102010706020507" pitchFamily="18" charset="2"/>
              </a:rPr>
              <a:t></a:t>
            </a:r>
            <a:r>
              <a:rPr lang="nl-NL" altLang="nl-NL" i="1" dirty="0"/>
              <a:t>d</a:t>
            </a:r>
            <a:r>
              <a:rPr lang="nl-NL" altLang="nl-NL" baseline="-25000" dirty="0"/>
              <a:t>1</a:t>
            </a:r>
            <a:r>
              <a:rPr lang="nl-NL" altLang="nl-NL" dirty="0"/>
              <a:t> + </a:t>
            </a:r>
            <a:r>
              <a:rPr lang="nl-NL" altLang="nl-NL" i="1" dirty="0"/>
              <a:t>F</a:t>
            </a:r>
            <a:r>
              <a:rPr lang="nl-NL" altLang="nl-NL" baseline="-25000" dirty="0"/>
              <a:t>2</a:t>
            </a:r>
            <a:r>
              <a:rPr lang="nl-NL" altLang="nl-NL" dirty="0">
                <a:sym typeface="Symbol" panose="05050102010706020507" pitchFamily="18" charset="2"/>
              </a:rPr>
              <a:t> </a:t>
            </a:r>
            <a:r>
              <a:rPr lang="nl-NL" altLang="nl-NL" dirty="0"/>
              <a:t>(</a:t>
            </a:r>
            <a:r>
              <a:rPr lang="nl-NL" altLang="nl-NL" i="1" dirty="0"/>
              <a:t>d</a:t>
            </a:r>
            <a:r>
              <a:rPr lang="nl-NL" altLang="nl-NL" baseline="-25000" dirty="0"/>
              <a:t>1</a:t>
            </a:r>
            <a:r>
              <a:rPr lang="nl-NL" altLang="nl-NL" dirty="0"/>
              <a:t>+</a:t>
            </a:r>
            <a:r>
              <a:rPr lang="nl-NL" altLang="nl-NL" i="1" dirty="0"/>
              <a:t>d</a:t>
            </a:r>
            <a:r>
              <a:rPr lang="nl-NL" altLang="nl-NL" baseline="-25000" dirty="0"/>
              <a:t>2</a:t>
            </a:r>
            <a:r>
              <a:rPr lang="nl-NL" altLang="nl-NL" dirty="0"/>
              <a:t>) = 0 of</a:t>
            </a:r>
          </a:p>
          <a:p>
            <a:pPr lvl="1"/>
            <a:r>
              <a:rPr lang="nl-NL" altLang="nl-NL" i="1" dirty="0" err="1"/>
              <a:t>F</a:t>
            </a:r>
            <a:r>
              <a:rPr lang="nl-NL" altLang="nl-NL" baseline="-25000" dirty="0" err="1"/>
              <a:t>z</a:t>
            </a:r>
            <a:r>
              <a:rPr lang="nl-NL" altLang="nl-NL" dirty="0"/>
              <a:t> </a:t>
            </a:r>
            <a:r>
              <a:rPr lang="nl-NL" altLang="nl-NL" dirty="0">
                <a:sym typeface="Symbol" panose="05050102010706020507" pitchFamily="18" charset="2"/>
              </a:rPr>
              <a:t></a:t>
            </a:r>
            <a:r>
              <a:rPr lang="nl-NL" altLang="nl-NL" i="1" dirty="0"/>
              <a:t>d</a:t>
            </a:r>
            <a:r>
              <a:rPr lang="nl-NL" altLang="nl-NL" baseline="-25000" dirty="0"/>
              <a:t>1</a:t>
            </a:r>
            <a:r>
              <a:rPr lang="nl-NL" altLang="nl-NL" dirty="0"/>
              <a:t> = </a:t>
            </a:r>
            <a:r>
              <a:rPr lang="nl-NL" altLang="nl-NL" i="1" dirty="0"/>
              <a:t>F</a:t>
            </a:r>
            <a:r>
              <a:rPr lang="nl-NL" altLang="nl-NL" baseline="-25000" dirty="0"/>
              <a:t>2</a:t>
            </a:r>
            <a:r>
              <a:rPr lang="nl-NL" altLang="nl-NL" dirty="0">
                <a:sym typeface="Symbol" panose="05050102010706020507" pitchFamily="18" charset="2"/>
              </a:rPr>
              <a:t> </a:t>
            </a:r>
            <a:r>
              <a:rPr lang="nl-NL" altLang="nl-NL" dirty="0"/>
              <a:t>(</a:t>
            </a:r>
            <a:r>
              <a:rPr lang="nl-NL" altLang="nl-NL" i="1" dirty="0"/>
              <a:t>d</a:t>
            </a:r>
            <a:r>
              <a:rPr lang="nl-NL" altLang="nl-NL" baseline="-25000" dirty="0"/>
              <a:t>1</a:t>
            </a:r>
            <a:r>
              <a:rPr lang="nl-NL" altLang="nl-NL" dirty="0"/>
              <a:t>+</a:t>
            </a:r>
            <a:r>
              <a:rPr lang="nl-NL" altLang="nl-NL" i="1" dirty="0"/>
              <a:t>d</a:t>
            </a:r>
            <a:r>
              <a:rPr lang="nl-NL" altLang="nl-NL" baseline="-25000" dirty="0"/>
              <a:t>2</a:t>
            </a:r>
            <a:r>
              <a:rPr lang="nl-NL" altLang="nl-NL" dirty="0"/>
              <a:t>)</a:t>
            </a:r>
          </a:p>
        </p:txBody>
      </p:sp>
      <p:pic>
        <p:nvPicPr>
          <p:cNvPr id="13316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948"/>
          <a:stretch>
            <a:fillRect/>
          </a:stretch>
        </p:blipFill>
        <p:spPr bwMode="auto">
          <a:xfrm>
            <a:off x="6275389" y="1773239"/>
            <a:ext cx="4384675" cy="328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22252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dirty="0"/>
              <a:t>Voorbeeld 3: liniaal nog net in evenwicht</a:t>
            </a:r>
          </a:p>
        </p:txBody>
      </p:sp>
      <p:sp>
        <p:nvSpPr>
          <p:cNvPr id="14339" name="Tijdelijke aanduiding voor inhoud 2"/>
          <p:cNvSpPr>
            <a:spLocks noGrp="1"/>
          </p:cNvSpPr>
          <p:nvPr>
            <p:ph idx="1"/>
          </p:nvPr>
        </p:nvSpPr>
        <p:spPr>
          <a:xfrm>
            <a:off x="609601" y="1935164"/>
            <a:ext cx="6062664" cy="4389437"/>
          </a:xfrm>
        </p:spPr>
        <p:txBody>
          <a:bodyPr/>
          <a:lstStyle/>
          <a:p>
            <a:r>
              <a:rPr lang="nl-NL" altLang="nl-NL" i="1" dirty="0" err="1"/>
              <a:t>F</a:t>
            </a:r>
            <a:r>
              <a:rPr lang="nl-NL" altLang="nl-NL" baseline="-25000" dirty="0" err="1"/>
              <a:t>som</a:t>
            </a:r>
            <a:r>
              <a:rPr lang="nl-NL" altLang="nl-NL" dirty="0"/>
              <a:t> = 0</a:t>
            </a:r>
          </a:p>
          <a:p>
            <a:pPr lvl="1"/>
            <a:r>
              <a:rPr lang="nl-NL" altLang="nl-NL" i="1" dirty="0"/>
              <a:t>F</a:t>
            </a:r>
            <a:r>
              <a:rPr lang="nl-NL" altLang="nl-NL" baseline="-25000" dirty="0"/>
              <a:t>A</a:t>
            </a:r>
            <a:r>
              <a:rPr lang="nl-NL" altLang="nl-NL" dirty="0"/>
              <a:t> + </a:t>
            </a:r>
            <a:r>
              <a:rPr lang="nl-NL" altLang="nl-NL" i="1" dirty="0"/>
              <a:t>F</a:t>
            </a:r>
            <a:r>
              <a:rPr lang="nl-NL" altLang="nl-NL" baseline="-25000" dirty="0"/>
              <a:t>Z</a:t>
            </a:r>
            <a:r>
              <a:rPr lang="nl-NL" altLang="nl-NL" dirty="0"/>
              <a:t> = </a:t>
            </a:r>
            <a:r>
              <a:rPr lang="nl-NL" altLang="nl-NL" i="1" dirty="0"/>
              <a:t>F</a:t>
            </a:r>
            <a:r>
              <a:rPr lang="nl-NL" altLang="nl-NL" baseline="-25000" dirty="0"/>
              <a:t>P</a:t>
            </a:r>
          </a:p>
          <a:p>
            <a:pPr lvl="1"/>
            <a:endParaRPr lang="nl-NL" altLang="nl-NL" dirty="0"/>
          </a:p>
          <a:p>
            <a:r>
              <a:rPr lang="nl-NL" altLang="nl-NL" i="1" dirty="0" err="1"/>
              <a:t>M</a:t>
            </a:r>
            <a:r>
              <a:rPr lang="nl-NL" altLang="nl-NL" baseline="-25000" dirty="0" err="1"/>
              <a:t>som,A</a:t>
            </a:r>
            <a:r>
              <a:rPr lang="nl-NL" altLang="nl-NL" dirty="0"/>
              <a:t> = 0</a:t>
            </a:r>
          </a:p>
          <a:p>
            <a:pPr lvl="1"/>
            <a:r>
              <a:rPr lang="nl-NL" altLang="nl-NL" dirty="0"/>
              <a:t> </a:t>
            </a:r>
            <a:r>
              <a:rPr lang="nl-NL" altLang="nl-NL" i="1" dirty="0"/>
              <a:t>F</a:t>
            </a:r>
            <a:r>
              <a:rPr lang="nl-NL" altLang="nl-NL" baseline="-25000" dirty="0"/>
              <a:t>P</a:t>
            </a:r>
            <a:r>
              <a:rPr lang="nl-NL" altLang="nl-NL" dirty="0"/>
              <a:t> </a:t>
            </a:r>
            <a:r>
              <a:rPr lang="nl-NL" altLang="nl-NL" dirty="0">
                <a:sym typeface="Symbol" panose="05050102010706020507" pitchFamily="18" charset="2"/>
              </a:rPr>
              <a:t> </a:t>
            </a:r>
            <a:r>
              <a:rPr lang="nl-NL" altLang="nl-NL" i="1" dirty="0" err="1"/>
              <a:t>d</a:t>
            </a:r>
            <a:r>
              <a:rPr lang="nl-NL" altLang="nl-NL" baseline="-25000" dirty="0" err="1"/>
              <a:t>A</a:t>
            </a:r>
            <a:r>
              <a:rPr lang="nl-NL" altLang="nl-NL" dirty="0"/>
              <a:t> - </a:t>
            </a:r>
            <a:r>
              <a:rPr lang="nl-NL" altLang="nl-NL" i="1" dirty="0"/>
              <a:t>F</a:t>
            </a:r>
            <a:r>
              <a:rPr lang="nl-NL" altLang="nl-NL" baseline="-25000" dirty="0"/>
              <a:t>Z</a:t>
            </a:r>
            <a:r>
              <a:rPr lang="nl-NL" altLang="nl-NL" dirty="0">
                <a:sym typeface="Symbol" panose="05050102010706020507" pitchFamily="18" charset="2"/>
              </a:rPr>
              <a:t>  (</a:t>
            </a:r>
            <a:r>
              <a:rPr lang="nl-NL" altLang="nl-NL" i="1" dirty="0" err="1"/>
              <a:t>d</a:t>
            </a:r>
            <a:r>
              <a:rPr lang="nl-NL" altLang="nl-NL" baseline="-25000" dirty="0" err="1"/>
              <a:t>A</a:t>
            </a:r>
            <a:r>
              <a:rPr lang="nl-NL" altLang="nl-NL" dirty="0"/>
              <a:t> +</a:t>
            </a:r>
            <a:r>
              <a:rPr lang="nl-NL" altLang="nl-NL" i="1" dirty="0"/>
              <a:t> </a:t>
            </a:r>
            <a:r>
              <a:rPr lang="nl-NL" altLang="nl-NL" i="1" dirty="0" err="1"/>
              <a:t>d</a:t>
            </a:r>
            <a:r>
              <a:rPr lang="nl-NL" altLang="nl-NL" baseline="-25000" dirty="0" err="1"/>
              <a:t>Z</a:t>
            </a:r>
            <a:r>
              <a:rPr lang="nl-NL" altLang="nl-NL" dirty="0"/>
              <a:t>)= 0 </a:t>
            </a:r>
          </a:p>
          <a:p>
            <a:r>
              <a:rPr lang="nl-NL" altLang="nl-NL" i="1" dirty="0" err="1"/>
              <a:t>M</a:t>
            </a:r>
            <a:r>
              <a:rPr lang="nl-NL" altLang="nl-NL" baseline="-25000" dirty="0" err="1"/>
              <a:t>som,P</a:t>
            </a:r>
            <a:r>
              <a:rPr lang="nl-NL" altLang="nl-NL" dirty="0"/>
              <a:t> = 0</a:t>
            </a:r>
          </a:p>
          <a:p>
            <a:pPr lvl="1"/>
            <a:r>
              <a:rPr lang="nl-NL" altLang="nl-NL" dirty="0"/>
              <a:t> </a:t>
            </a:r>
            <a:r>
              <a:rPr lang="nl-NL" altLang="nl-NL" i="1" dirty="0"/>
              <a:t>F</a:t>
            </a:r>
            <a:r>
              <a:rPr lang="nl-NL" altLang="nl-NL" baseline="-25000" dirty="0"/>
              <a:t>A</a:t>
            </a:r>
            <a:r>
              <a:rPr lang="nl-NL" altLang="nl-NL" dirty="0"/>
              <a:t> </a:t>
            </a:r>
            <a:r>
              <a:rPr lang="nl-NL" altLang="nl-NL" dirty="0">
                <a:sym typeface="Symbol" panose="05050102010706020507" pitchFamily="18" charset="2"/>
              </a:rPr>
              <a:t> </a:t>
            </a:r>
            <a:r>
              <a:rPr lang="nl-NL" altLang="nl-NL" i="1" dirty="0" err="1"/>
              <a:t>d</a:t>
            </a:r>
            <a:r>
              <a:rPr lang="nl-NL" altLang="nl-NL" baseline="-25000" dirty="0" err="1"/>
              <a:t>A</a:t>
            </a:r>
            <a:r>
              <a:rPr lang="nl-NL" altLang="nl-NL" dirty="0"/>
              <a:t> - </a:t>
            </a:r>
            <a:r>
              <a:rPr lang="nl-NL" altLang="nl-NL" i="1" dirty="0"/>
              <a:t>F</a:t>
            </a:r>
            <a:r>
              <a:rPr lang="nl-NL" altLang="nl-NL" baseline="-25000" dirty="0"/>
              <a:t>Z</a:t>
            </a:r>
            <a:r>
              <a:rPr lang="nl-NL" altLang="nl-NL" dirty="0">
                <a:sym typeface="Symbol" panose="05050102010706020507" pitchFamily="18" charset="2"/>
              </a:rPr>
              <a:t>  </a:t>
            </a:r>
            <a:r>
              <a:rPr lang="nl-NL" altLang="nl-NL" i="1" dirty="0"/>
              <a:t> </a:t>
            </a:r>
            <a:r>
              <a:rPr lang="nl-NL" altLang="nl-NL" i="1" dirty="0" err="1"/>
              <a:t>d</a:t>
            </a:r>
            <a:r>
              <a:rPr lang="nl-NL" altLang="nl-NL" baseline="-25000" dirty="0" err="1"/>
              <a:t>Z</a:t>
            </a:r>
            <a:r>
              <a:rPr lang="nl-NL" altLang="nl-NL" baseline="-25000" dirty="0"/>
              <a:t> </a:t>
            </a:r>
            <a:r>
              <a:rPr lang="nl-NL" altLang="nl-NL" dirty="0"/>
              <a:t>= 0 </a:t>
            </a:r>
          </a:p>
          <a:p>
            <a:r>
              <a:rPr lang="nl-NL" altLang="nl-NL" i="1" dirty="0" err="1"/>
              <a:t>M</a:t>
            </a:r>
            <a:r>
              <a:rPr lang="nl-NL" altLang="nl-NL" baseline="-25000" dirty="0" err="1"/>
              <a:t>som,Z</a:t>
            </a:r>
            <a:r>
              <a:rPr lang="nl-NL" altLang="nl-NL" dirty="0"/>
              <a:t> = 0</a:t>
            </a:r>
          </a:p>
          <a:p>
            <a:pPr lvl="1"/>
            <a:r>
              <a:rPr lang="nl-NL" altLang="nl-NL" dirty="0"/>
              <a:t> </a:t>
            </a:r>
            <a:r>
              <a:rPr lang="nl-NL" altLang="nl-NL" i="1" dirty="0"/>
              <a:t>F</a:t>
            </a:r>
            <a:r>
              <a:rPr lang="nl-NL" altLang="nl-NL" baseline="-25000" dirty="0"/>
              <a:t>A</a:t>
            </a:r>
            <a:r>
              <a:rPr lang="nl-NL" altLang="nl-NL" dirty="0"/>
              <a:t> </a:t>
            </a:r>
            <a:r>
              <a:rPr lang="nl-NL" altLang="nl-NL" dirty="0">
                <a:sym typeface="Symbol" panose="05050102010706020507" pitchFamily="18" charset="2"/>
              </a:rPr>
              <a:t> (</a:t>
            </a:r>
            <a:r>
              <a:rPr lang="nl-NL" altLang="nl-NL" i="1" dirty="0" err="1"/>
              <a:t>d</a:t>
            </a:r>
            <a:r>
              <a:rPr lang="nl-NL" altLang="nl-NL" baseline="-25000" dirty="0" err="1"/>
              <a:t>A</a:t>
            </a:r>
            <a:r>
              <a:rPr lang="nl-NL" altLang="nl-NL" dirty="0"/>
              <a:t> +</a:t>
            </a:r>
            <a:r>
              <a:rPr lang="nl-NL" altLang="nl-NL" i="1" dirty="0"/>
              <a:t> </a:t>
            </a:r>
            <a:r>
              <a:rPr lang="nl-NL" altLang="nl-NL" i="1" dirty="0" err="1"/>
              <a:t>d</a:t>
            </a:r>
            <a:r>
              <a:rPr lang="nl-NL" altLang="nl-NL" baseline="-25000" dirty="0" err="1"/>
              <a:t>Z</a:t>
            </a:r>
            <a:r>
              <a:rPr lang="nl-NL" altLang="nl-NL" dirty="0"/>
              <a:t>) - </a:t>
            </a:r>
            <a:r>
              <a:rPr lang="nl-NL" altLang="nl-NL" i="1" dirty="0"/>
              <a:t>F</a:t>
            </a:r>
            <a:r>
              <a:rPr lang="nl-NL" altLang="nl-NL" baseline="-25000" dirty="0"/>
              <a:t>P</a:t>
            </a:r>
            <a:r>
              <a:rPr lang="nl-NL" altLang="nl-NL" dirty="0">
                <a:sym typeface="Symbol" panose="05050102010706020507" pitchFamily="18" charset="2"/>
              </a:rPr>
              <a:t>  </a:t>
            </a:r>
            <a:r>
              <a:rPr lang="nl-NL" altLang="nl-NL" i="1" dirty="0" err="1"/>
              <a:t>d</a:t>
            </a:r>
            <a:r>
              <a:rPr lang="nl-NL" altLang="nl-NL" baseline="-25000" dirty="0" err="1"/>
              <a:t>Z</a:t>
            </a:r>
            <a:r>
              <a:rPr lang="nl-NL" altLang="nl-NL" dirty="0"/>
              <a:t> = 0 </a:t>
            </a:r>
          </a:p>
          <a:p>
            <a:endParaRPr lang="nl-NL" altLang="nl-NL" dirty="0"/>
          </a:p>
        </p:txBody>
      </p:sp>
      <p:pic>
        <p:nvPicPr>
          <p:cNvPr id="14340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144" y="2060848"/>
            <a:ext cx="3762375" cy="362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98311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/>
              <a:t>Onthoud</a:t>
            </a:r>
          </a:p>
        </p:txBody>
      </p:sp>
      <p:sp>
        <p:nvSpPr>
          <p:cNvPr id="1536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altLang="nl-NL"/>
              <a:t>Als je een opgave hebt met 3 krachten</a:t>
            </a:r>
          </a:p>
          <a:p>
            <a:pPr lvl="1"/>
            <a:r>
              <a:rPr lang="nl-NL" altLang="nl-NL"/>
              <a:t>Kies één van de aangrijpingspunten als draaipunt</a:t>
            </a:r>
          </a:p>
          <a:p>
            <a:pPr lvl="1"/>
            <a:r>
              <a:rPr lang="nl-NL" altLang="nl-NL"/>
              <a:t>De momenten van de andere twee krachten ten opzichte van het gekozen draaipunt zijn dan gelijk aan elkaar</a:t>
            </a:r>
          </a:p>
        </p:txBody>
      </p:sp>
      <p:pic>
        <p:nvPicPr>
          <p:cNvPr id="15364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38"/>
          <a:stretch>
            <a:fillRect/>
          </a:stretch>
        </p:blipFill>
        <p:spPr bwMode="auto">
          <a:xfrm>
            <a:off x="6167438" y="3657600"/>
            <a:ext cx="3763962" cy="268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78385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Huiswerk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/>
          </a:p>
          <a:p>
            <a:r>
              <a:rPr lang="nl-NL" dirty="0"/>
              <a:t>Formatieve toets op </a:t>
            </a:r>
            <a:r>
              <a:rPr lang="nl-NL" b="1" i="1" u="sng" dirty="0"/>
              <a:t>learnbeat</a:t>
            </a:r>
          </a:p>
          <a:p>
            <a:pPr lvl="1"/>
            <a:r>
              <a:rPr lang="nl-NL" dirty="0"/>
              <a:t>code:    </a:t>
            </a:r>
            <a:r>
              <a:rPr lang="nl-NL" b="1" i="0" dirty="0">
                <a:solidFill>
                  <a:srgbClr val="122D40"/>
                </a:solidFill>
                <a:effectLst/>
                <a:latin typeface="effra"/>
              </a:rPr>
              <a:t>A247E4</a:t>
            </a:r>
            <a:endParaRPr lang="nl-NL" dirty="0"/>
          </a:p>
          <a:p>
            <a:pPr lvl="1"/>
            <a:endParaRPr lang="nl-NL" dirty="0"/>
          </a:p>
          <a:p>
            <a:r>
              <a:rPr lang="nl-NL" dirty="0"/>
              <a:t>Opgaven 17, 20, 23, 24</a:t>
            </a:r>
          </a:p>
        </p:txBody>
      </p:sp>
      <p:pic>
        <p:nvPicPr>
          <p:cNvPr id="4" name="Picture 2" descr="http://www.techna.nl/Kracht%20en%20beweging/hefbomen/ezel_wordt%20opgetil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048" y="2132856"/>
            <a:ext cx="4733688" cy="3651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85975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/>
              <a:t>Katrollen</a:t>
            </a:r>
          </a:p>
        </p:txBody>
      </p:sp>
      <p:sp>
        <p:nvSpPr>
          <p:cNvPr id="16387" name="Tijdelijke aanduiding voor inhoud 2"/>
          <p:cNvSpPr>
            <a:spLocks noGrp="1"/>
          </p:cNvSpPr>
          <p:nvPr>
            <p:ph idx="1"/>
          </p:nvPr>
        </p:nvSpPr>
        <p:spPr>
          <a:xfrm>
            <a:off x="609601" y="1935164"/>
            <a:ext cx="6494464" cy="4389437"/>
          </a:xfrm>
        </p:spPr>
        <p:txBody>
          <a:bodyPr/>
          <a:lstStyle/>
          <a:p>
            <a:r>
              <a:rPr lang="nl-NL" altLang="nl-NL" dirty="0"/>
              <a:t>in één touw is de spankracht overal hetzelfde</a:t>
            </a:r>
          </a:p>
          <a:p>
            <a:r>
              <a:rPr lang="nl-NL" altLang="nl-NL" dirty="0"/>
              <a:t>vast katrol verandert de richting van de kracht; niet de grootte</a:t>
            </a:r>
          </a:p>
          <a:p>
            <a:r>
              <a:rPr lang="nl-NL" altLang="nl-NL" dirty="0"/>
              <a:t>losse katrol halveert de kracht</a:t>
            </a:r>
          </a:p>
          <a:p>
            <a:endParaRPr lang="nl-NL" altLang="nl-NL" dirty="0"/>
          </a:p>
          <a:p>
            <a:r>
              <a:rPr lang="nl-NL" altLang="nl-NL" dirty="0"/>
              <a:t>kijk hoeveel meter touw je moet binnenhalen om het voorwerp 1 meter omhoog te tillen</a:t>
            </a:r>
          </a:p>
        </p:txBody>
      </p:sp>
      <p:pic>
        <p:nvPicPr>
          <p:cNvPr id="16388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788" y="1773238"/>
            <a:ext cx="127635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1" y="3860801"/>
            <a:ext cx="181927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4739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36AE4B-E5F8-4782-827D-C130682CF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8.1 Draaiende voorwerpen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19B95A5-B2EA-468C-927A-BFCB3BDDA1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Na de paragraaf kun je:</a:t>
            </a:r>
          </a:p>
          <a:p>
            <a:pPr lvl="1"/>
            <a:r>
              <a:rPr lang="nl-NL" dirty="0"/>
              <a:t>krachten samenstellen tot één resultante</a:t>
            </a:r>
          </a:p>
          <a:p>
            <a:pPr lvl="1"/>
            <a:r>
              <a:rPr lang="nl-NL" dirty="0"/>
              <a:t>uitleggen waarom voorwerpen gaan draaien</a:t>
            </a:r>
          </a:p>
          <a:p>
            <a:pPr lvl="1"/>
            <a:r>
              <a:rPr lang="nl-NL" dirty="0"/>
              <a:t>uitleggen wat een moment van een kracht is</a:t>
            </a:r>
          </a:p>
          <a:p>
            <a:pPr lvl="1"/>
            <a:r>
              <a:rPr lang="nl-NL" dirty="0"/>
              <a:t>momenten berekenen</a:t>
            </a:r>
          </a:p>
        </p:txBody>
      </p:sp>
      <p:pic>
        <p:nvPicPr>
          <p:cNvPr id="1026" name="Picture 2" descr="Gerelateerde afbeelding">
            <a:extLst>
              <a:ext uri="{FF2B5EF4-FFF2-40B4-BE49-F238E27FC236}">
                <a16:creationId xmlns:a16="http://schemas.microsoft.com/office/drawing/2014/main" id="{749C2B6D-97E6-4785-AA27-40C6085869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128" y="4003441"/>
            <a:ext cx="4153644" cy="2180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14249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/>
              <a:t>Voorbeeld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601" y="1935163"/>
            <a:ext cx="6278564" cy="3725862"/>
          </a:xfrm>
        </p:spPr>
        <p:txBody>
          <a:bodyPr/>
          <a:lstStyle/>
          <a:p>
            <a:r>
              <a:rPr lang="nl-NL" altLang="nl-NL" dirty="0"/>
              <a:t>Krat weegt 200 N</a:t>
            </a:r>
          </a:p>
          <a:p>
            <a:r>
              <a:rPr lang="nl-NL" altLang="nl-NL" dirty="0"/>
              <a:t>Hoe groot is de trekkracht?</a:t>
            </a:r>
          </a:p>
          <a:p>
            <a:endParaRPr lang="nl-NL" altLang="nl-NL" dirty="0"/>
          </a:p>
          <a:p>
            <a:r>
              <a:rPr lang="nl-NL" altLang="nl-NL" dirty="0"/>
              <a:t>Oplossing:</a:t>
            </a:r>
          </a:p>
          <a:p>
            <a:pPr lvl="1"/>
            <a:r>
              <a:rPr lang="nl-NL" altLang="nl-NL" dirty="0"/>
              <a:t>Om het voorwerp 1 meter op te tillen moet je 5 meter touw binnen halen</a:t>
            </a:r>
          </a:p>
          <a:p>
            <a:pPr lvl="1"/>
            <a:r>
              <a:rPr lang="nl-NL" altLang="nl-NL" dirty="0"/>
              <a:t>Trekkracht is dus 200/5 = 40 N</a:t>
            </a:r>
          </a:p>
          <a:p>
            <a:pPr lvl="1"/>
            <a:endParaRPr lang="nl-NL" altLang="nl-NL" dirty="0"/>
          </a:p>
        </p:txBody>
      </p:sp>
      <p:pic>
        <p:nvPicPr>
          <p:cNvPr id="17412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163" y="1971675"/>
            <a:ext cx="3219450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Tekstvak 1"/>
          <p:cNvSpPr txBox="1">
            <a:spLocks noChangeArrowheads="1"/>
          </p:cNvSpPr>
          <p:nvPr/>
        </p:nvSpPr>
        <p:spPr bwMode="auto">
          <a:xfrm>
            <a:off x="767409" y="5784851"/>
            <a:ext cx="9340206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nl-NL" altLang="nl-NL" sz="2400" dirty="0"/>
              <a:t>Als de  wielen massa hebben wordt het iets ingewikkelder!</a:t>
            </a:r>
          </a:p>
        </p:txBody>
      </p:sp>
    </p:spTree>
    <p:extLst>
      <p:ext uri="{BB962C8B-B14F-4D97-AF65-F5344CB8AC3E}">
        <p14:creationId xmlns:p14="http://schemas.microsoft.com/office/powerpoint/2010/main" val="1427376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/>
              <a:t>Opgaven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Bij de volgende opdrachten moet je steeds de volgende vragen beantwoorden: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nl-NL" dirty="0"/>
              <a:t>Hoeveel meter touw moet je binnenhalen om het voorwerp 1 meter op te tillen.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nl-NL" dirty="0"/>
              <a:t>Met welke kracht moet je trekken om het voorwerp net op te tillen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nl-NL" dirty="0"/>
              <a:t>Hoeveel kracht werkt er op het plafond</a:t>
            </a:r>
          </a:p>
          <a:p>
            <a:pPr>
              <a:defRPr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911768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/>
              <a:t>opgave 1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959600" y="1935164"/>
            <a:ext cx="3251200" cy="4389437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nl-NL" dirty="0"/>
              <a:t>Antwoorden</a:t>
            </a:r>
          </a:p>
          <a:p>
            <a:pPr marL="514350" indent="-514350">
              <a:buFont typeface="Wingdings 2" panose="05020102010507070707" pitchFamily="18" charset="2"/>
              <a:buAutoNum type="arabicPeriod"/>
              <a:defRPr/>
            </a:pPr>
            <a:r>
              <a:rPr lang="nl-NL" dirty="0"/>
              <a:t>1 meter</a:t>
            </a:r>
          </a:p>
          <a:p>
            <a:pPr marL="514350" indent="-514350">
              <a:buFont typeface="Wingdings 2" panose="05020102010507070707" pitchFamily="18" charset="2"/>
              <a:buAutoNum type="arabicPeriod"/>
              <a:defRPr/>
            </a:pPr>
            <a:r>
              <a:rPr lang="nl-NL" dirty="0"/>
              <a:t>550 N</a:t>
            </a:r>
          </a:p>
          <a:p>
            <a:pPr marL="514350" indent="-514350">
              <a:buFont typeface="Wingdings 2" panose="05020102010507070707" pitchFamily="18" charset="2"/>
              <a:buAutoNum type="arabicPeriod"/>
              <a:defRPr/>
            </a:pPr>
            <a:r>
              <a:rPr lang="nl-NL" dirty="0"/>
              <a:t>1150 N</a:t>
            </a:r>
          </a:p>
        </p:txBody>
      </p:sp>
      <p:pic>
        <p:nvPicPr>
          <p:cNvPr id="19460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988" y="2146301"/>
            <a:ext cx="3776662" cy="396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6615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/>
              <a:t>opgave 2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032626" y="1935164"/>
            <a:ext cx="3178175" cy="4389437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nl-NL" dirty="0"/>
              <a:t>Antwoorden</a:t>
            </a:r>
          </a:p>
          <a:p>
            <a:pPr>
              <a:defRPr/>
            </a:pPr>
            <a:endParaRPr lang="nl-NL" dirty="0"/>
          </a:p>
          <a:p>
            <a:pPr marL="514350" indent="-514350">
              <a:buFont typeface="+mj-lt"/>
              <a:buAutoNum type="arabicPeriod"/>
              <a:defRPr/>
            </a:pPr>
            <a:r>
              <a:rPr lang="nl-NL" dirty="0"/>
              <a:t>2 meter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nl-NL" dirty="0"/>
              <a:t>300 N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nl-NL" dirty="0"/>
              <a:t>950 N</a:t>
            </a:r>
          </a:p>
          <a:p>
            <a:pPr marL="0" indent="0">
              <a:buNone/>
              <a:defRPr/>
            </a:pPr>
            <a:endParaRPr lang="nl-NL" dirty="0"/>
          </a:p>
          <a:p>
            <a:pPr>
              <a:defRPr/>
            </a:pPr>
            <a:endParaRPr lang="nl-NL" dirty="0"/>
          </a:p>
        </p:txBody>
      </p:sp>
      <p:pic>
        <p:nvPicPr>
          <p:cNvPr id="2048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089" y="2146301"/>
            <a:ext cx="3971925" cy="396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4539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/>
              <a:t>opgave 3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464426" y="1935164"/>
            <a:ext cx="2746375" cy="4389437"/>
          </a:xfrm>
        </p:spPr>
        <p:txBody>
          <a:bodyPr/>
          <a:lstStyle/>
          <a:p>
            <a:pPr>
              <a:defRPr/>
            </a:pPr>
            <a:r>
              <a:rPr lang="nl-NL" dirty="0"/>
              <a:t>Antwoorden</a:t>
            </a:r>
          </a:p>
          <a:p>
            <a:pPr>
              <a:defRPr/>
            </a:pPr>
            <a:endParaRPr lang="nl-NL" dirty="0"/>
          </a:p>
          <a:p>
            <a:pPr marL="514350" indent="-514350">
              <a:buFont typeface="+mj-lt"/>
              <a:buAutoNum type="arabicPeriod"/>
              <a:defRPr/>
            </a:pPr>
            <a:r>
              <a:rPr lang="nl-NL" dirty="0"/>
              <a:t>4 meter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nl-NL" dirty="0"/>
              <a:t>650/4 = 163 N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nl-NL" dirty="0"/>
              <a:t>913 N</a:t>
            </a:r>
          </a:p>
        </p:txBody>
      </p:sp>
      <p:pic>
        <p:nvPicPr>
          <p:cNvPr id="21508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935164"/>
            <a:ext cx="4986338" cy="469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5717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/>
              <a:t>opgave 4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351088" y="2492375"/>
            <a:ext cx="3179762" cy="3886200"/>
          </a:xfrm>
        </p:spPr>
        <p:txBody>
          <a:bodyPr/>
          <a:lstStyle/>
          <a:p>
            <a:pPr>
              <a:defRPr/>
            </a:pPr>
            <a:r>
              <a:rPr lang="nl-NL" dirty="0"/>
              <a:t>Antwoorden</a:t>
            </a:r>
          </a:p>
          <a:p>
            <a:pPr>
              <a:defRPr/>
            </a:pPr>
            <a:endParaRPr lang="nl-NL" dirty="0"/>
          </a:p>
          <a:p>
            <a:pPr marL="514350" indent="-514350">
              <a:buFont typeface="+mj-lt"/>
              <a:buAutoNum type="arabicPeriod"/>
              <a:defRPr/>
            </a:pPr>
            <a:r>
              <a:rPr lang="nl-NL" dirty="0"/>
              <a:t>4 meter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nl-NL" dirty="0"/>
              <a:t>160 N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nl-NL" dirty="0"/>
              <a:t>890 N</a:t>
            </a:r>
          </a:p>
          <a:p>
            <a:pPr marL="514350" indent="-514350">
              <a:buFont typeface="+mj-lt"/>
              <a:buAutoNum type="arabicPeriod"/>
              <a:defRPr/>
            </a:pPr>
            <a:endParaRPr lang="nl-NL" dirty="0"/>
          </a:p>
        </p:txBody>
      </p:sp>
      <p:pic>
        <p:nvPicPr>
          <p:cNvPr id="22532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981076"/>
            <a:ext cx="4243388" cy="568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4343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Huiswerk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Maken 18, 22, 25</a:t>
            </a:r>
          </a:p>
        </p:txBody>
      </p:sp>
      <p:pic>
        <p:nvPicPr>
          <p:cNvPr id="1026" name="Picture 2" descr="http://www.trucks-cranes.nl/hijskranen/grove/2535/sindorf2535_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936" y="1700808"/>
            <a:ext cx="2692908" cy="4039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03990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2610D3-5D51-42B5-B57C-3E2EBA16F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8.3 Menselijk lichaam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147AE8C-EC59-49A6-9381-F9A1D01C49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935480"/>
            <a:ext cx="10972800" cy="1637536"/>
          </a:xfrm>
        </p:spPr>
        <p:txBody>
          <a:bodyPr/>
          <a:lstStyle/>
          <a:p>
            <a:r>
              <a:rPr lang="nl-NL" dirty="0"/>
              <a:t>Na deze paragraaf kun je:</a:t>
            </a:r>
          </a:p>
          <a:p>
            <a:pPr lvl="1"/>
            <a:r>
              <a:rPr lang="nl-NL" dirty="0"/>
              <a:t>aangeven wanneer voorwerpen in labiel of stabiel evenwicht zijn</a:t>
            </a:r>
          </a:p>
          <a:p>
            <a:pPr lvl="1"/>
            <a:r>
              <a:rPr lang="nl-NL" dirty="0"/>
              <a:t>berekeningen maken aan krachten en hefbomen in het menselijk lichaam</a:t>
            </a:r>
          </a:p>
        </p:txBody>
      </p:sp>
      <p:pic>
        <p:nvPicPr>
          <p:cNvPr id="2050" name="Picture 2" descr="Afbeeldingsresultaat voor kracht menselijk lichaam">
            <a:extLst>
              <a:ext uri="{FF2B5EF4-FFF2-40B4-BE49-F238E27FC236}">
                <a16:creationId xmlns:a16="http://schemas.microsoft.com/office/drawing/2014/main" id="{EFACF974-227E-431F-ACC0-EED4651B23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616" y="3573016"/>
            <a:ext cx="5137001" cy="2430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497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Stabiel en labiel evenwicht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600" y="1935480"/>
            <a:ext cx="7502624" cy="4389120"/>
          </a:xfrm>
        </p:spPr>
        <p:txBody>
          <a:bodyPr>
            <a:normAutofit lnSpcReduction="10000"/>
          </a:bodyPr>
          <a:lstStyle/>
          <a:p>
            <a:r>
              <a:rPr lang="nl-NL" dirty="0"/>
              <a:t>Stabiel</a:t>
            </a:r>
          </a:p>
          <a:p>
            <a:pPr lvl="1"/>
            <a:r>
              <a:rPr lang="nl-NL" dirty="0"/>
              <a:t>Na een verstoring gaat het terug naar de oorspronkelijke stand</a:t>
            </a:r>
          </a:p>
          <a:p>
            <a:pPr lvl="1"/>
            <a:r>
              <a:rPr lang="nl-NL" dirty="0"/>
              <a:t>Door een verstoring gaat het zwaartepunt </a:t>
            </a:r>
            <a:r>
              <a:rPr lang="nl-NL" i="1" dirty="0"/>
              <a:t>omhoog</a:t>
            </a:r>
          </a:p>
          <a:p>
            <a:pPr lvl="1"/>
            <a:r>
              <a:rPr lang="nl-NL" dirty="0"/>
              <a:t>Zwaartepunt ligt </a:t>
            </a:r>
            <a:r>
              <a:rPr lang="nl-NL" i="1" dirty="0"/>
              <a:t>onder</a:t>
            </a:r>
            <a:r>
              <a:rPr lang="nl-NL" dirty="0"/>
              <a:t> het draaipunt</a:t>
            </a:r>
          </a:p>
          <a:p>
            <a:pPr lvl="1"/>
            <a:endParaRPr lang="nl-NL" dirty="0"/>
          </a:p>
          <a:p>
            <a:r>
              <a:rPr lang="nl-NL" dirty="0"/>
              <a:t>Labiel</a:t>
            </a:r>
          </a:p>
          <a:p>
            <a:pPr lvl="1"/>
            <a:r>
              <a:rPr lang="nl-NL" dirty="0"/>
              <a:t>Na een verstoring valt het om</a:t>
            </a:r>
          </a:p>
          <a:p>
            <a:pPr lvl="1"/>
            <a:r>
              <a:rPr lang="nl-NL" dirty="0"/>
              <a:t>Door een verstoring gaat het zwaartepunt </a:t>
            </a:r>
            <a:r>
              <a:rPr lang="nl-NL" i="1" dirty="0"/>
              <a:t>omlaag</a:t>
            </a:r>
          </a:p>
          <a:p>
            <a:pPr lvl="1"/>
            <a:r>
              <a:rPr lang="nl-NL" dirty="0"/>
              <a:t>Zwaartepunt ligt </a:t>
            </a:r>
            <a:r>
              <a:rPr lang="nl-NL" i="1" dirty="0"/>
              <a:t>boven</a:t>
            </a:r>
            <a:r>
              <a:rPr lang="nl-NL" dirty="0"/>
              <a:t> het draaipunt</a:t>
            </a:r>
          </a:p>
        </p:txBody>
      </p:sp>
      <p:pic>
        <p:nvPicPr>
          <p:cNvPr id="1026" name="Picture 2" descr="https://fys.kuleuven.be/pradem/images-print/vork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304" y="1124744"/>
            <a:ext cx="1935671" cy="2288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allsheaven.nl/fotos/B63577023/160/dobbelsteen-in-balan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232" y="4005064"/>
            <a:ext cx="2952387" cy="1974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4295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Huiswerk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Maken </a:t>
            </a:r>
          </a:p>
          <a:p>
            <a:r>
              <a:rPr lang="nl-NL" dirty="0"/>
              <a:t>Formatieve toets op </a:t>
            </a:r>
            <a:r>
              <a:rPr lang="nl-NL" b="1" i="1" u="sng" dirty="0"/>
              <a:t>learnbeat</a:t>
            </a:r>
          </a:p>
          <a:p>
            <a:pPr lvl="1"/>
            <a:r>
              <a:rPr lang="nl-NL" dirty="0"/>
              <a:t>code:    </a:t>
            </a:r>
            <a:r>
              <a:rPr lang="nl-NL" b="1" i="0" dirty="0">
                <a:solidFill>
                  <a:srgbClr val="122D40"/>
                </a:solidFill>
                <a:effectLst/>
                <a:latin typeface="effra"/>
              </a:rPr>
              <a:t>3TSU97</a:t>
            </a:r>
          </a:p>
          <a:p>
            <a:pPr lvl="1"/>
            <a:endParaRPr lang="nl-NL" dirty="0"/>
          </a:p>
          <a:p>
            <a:r>
              <a:rPr lang="nl-NL" dirty="0"/>
              <a:t>opdrachten 29, 30, 32, 33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346421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/>
              <a:t>Evenwicht</a:t>
            </a:r>
          </a:p>
        </p:txBody>
      </p:sp>
      <p:sp>
        <p:nvSpPr>
          <p:cNvPr id="6147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nl-NL" altLang="nl-NL"/>
              <a:t>Beweging</a:t>
            </a:r>
          </a:p>
          <a:p>
            <a:pPr lvl="1" eaLnBrk="1" hangingPunct="1"/>
            <a:r>
              <a:rPr lang="nl-NL" altLang="nl-NL"/>
              <a:t>verplaatsing van het zwaartepunt</a:t>
            </a:r>
          </a:p>
          <a:p>
            <a:pPr lvl="1" eaLnBrk="1" hangingPunct="1"/>
            <a:r>
              <a:rPr lang="nl-NL" altLang="nl-NL"/>
              <a:t>draaiing om het zwaartepunt</a:t>
            </a:r>
          </a:p>
          <a:p>
            <a:pPr eaLnBrk="1" hangingPunct="1"/>
            <a:endParaRPr lang="nl-NL" altLang="nl-NL"/>
          </a:p>
          <a:p>
            <a:pPr eaLnBrk="1" hangingPunct="1"/>
            <a:r>
              <a:rPr lang="nl-NL" altLang="nl-NL"/>
              <a:t>Evenwicht = geen beweging</a:t>
            </a:r>
          </a:p>
          <a:p>
            <a:pPr lvl="1" eaLnBrk="1" hangingPunct="1"/>
            <a:r>
              <a:rPr lang="nl-NL" altLang="nl-NL"/>
              <a:t>geen verplaatsing </a:t>
            </a:r>
            <a:r>
              <a:rPr lang="nl-NL" altLang="nl-NL">
                <a:sym typeface="Symbol" panose="05050102010706020507" pitchFamily="18" charset="2"/>
              </a:rPr>
              <a:t> geen krachten; </a:t>
            </a:r>
            <a:r>
              <a:rPr lang="nl-NL" altLang="nl-NL" i="1">
                <a:sym typeface="Symbol" panose="05050102010706020507" pitchFamily="18" charset="2"/>
              </a:rPr>
              <a:t>F</a:t>
            </a:r>
            <a:r>
              <a:rPr lang="nl-NL" altLang="nl-NL" baseline="-25000">
                <a:sym typeface="Symbol" panose="05050102010706020507" pitchFamily="18" charset="2"/>
              </a:rPr>
              <a:t>som</a:t>
            </a:r>
            <a:r>
              <a:rPr lang="nl-NL" altLang="nl-NL">
                <a:sym typeface="Symbol" panose="05050102010706020507" pitchFamily="18" charset="2"/>
              </a:rPr>
              <a:t> = 0</a:t>
            </a:r>
          </a:p>
          <a:p>
            <a:pPr lvl="1" eaLnBrk="1" hangingPunct="1"/>
            <a:r>
              <a:rPr lang="nl-NL" altLang="nl-NL">
                <a:sym typeface="Symbol" panose="05050102010706020507" pitchFamily="18" charset="2"/>
              </a:rPr>
              <a:t>geen draaiing  geen “draaikrachten” ; </a:t>
            </a:r>
            <a:r>
              <a:rPr lang="nl-NL" altLang="nl-NL" i="1">
                <a:sym typeface="Symbol" panose="05050102010706020507" pitchFamily="18" charset="2"/>
              </a:rPr>
              <a:t>M</a:t>
            </a:r>
            <a:r>
              <a:rPr lang="nl-NL" altLang="nl-NL" baseline="-25000">
                <a:sym typeface="Symbol" panose="05050102010706020507" pitchFamily="18" charset="2"/>
              </a:rPr>
              <a:t>som</a:t>
            </a:r>
            <a:r>
              <a:rPr lang="nl-NL" altLang="nl-NL">
                <a:sym typeface="Symbol" panose="05050102010706020507" pitchFamily="18" charset="2"/>
              </a:rPr>
              <a:t> = 0</a:t>
            </a:r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1237166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/>
              <a:t>Zwaartepunt Z</a:t>
            </a:r>
          </a:p>
        </p:txBody>
      </p:sp>
      <p:sp>
        <p:nvSpPr>
          <p:cNvPr id="7171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nl-NL" altLang="nl-NL"/>
              <a:t>zwaartepunt is het snijpunt van de zwaartelijnen</a:t>
            </a:r>
          </a:p>
          <a:p>
            <a:pPr eaLnBrk="1" hangingPunct="1"/>
            <a:endParaRPr lang="nl-NL" altLang="nl-NL"/>
          </a:p>
          <a:p>
            <a:pPr eaLnBrk="1" hangingPunct="1"/>
            <a:endParaRPr lang="nl-NL" altLang="nl-NL"/>
          </a:p>
          <a:p>
            <a:pPr eaLnBrk="1" hangingPunct="1"/>
            <a:endParaRPr lang="nl-NL" altLang="nl-NL"/>
          </a:p>
          <a:p>
            <a:pPr eaLnBrk="1" hangingPunct="1"/>
            <a:endParaRPr lang="nl-NL" altLang="nl-NL"/>
          </a:p>
          <a:p>
            <a:pPr eaLnBrk="1" hangingPunct="1"/>
            <a:endParaRPr lang="nl-NL" altLang="nl-NL"/>
          </a:p>
          <a:p>
            <a:pPr eaLnBrk="1" hangingPunct="1"/>
            <a:endParaRPr lang="nl-NL" altLang="nl-NL"/>
          </a:p>
          <a:p>
            <a:pPr eaLnBrk="1" hangingPunct="1"/>
            <a:r>
              <a:rPr lang="nl-NL" altLang="nl-NL"/>
              <a:t>Het “echte” voorwerp en “lege” voorwerp waarbij alle massa is geconcentreerd in het zwaartepunt gedragen zich precies hetzelfde</a:t>
            </a:r>
          </a:p>
        </p:txBody>
      </p:sp>
      <p:pic>
        <p:nvPicPr>
          <p:cNvPr id="7172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014" y="2781300"/>
            <a:ext cx="6586537" cy="229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79086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Krachten optellen</a:t>
            </a:r>
            <a:endParaRPr lang="en-US" dirty="0"/>
          </a:p>
        </p:txBody>
      </p:sp>
      <p:cxnSp>
        <p:nvCxnSpPr>
          <p:cNvPr id="6" name="Rechte verbindingslijn met pijl 5"/>
          <p:cNvCxnSpPr/>
          <p:nvPr/>
        </p:nvCxnSpPr>
        <p:spPr>
          <a:xfrm flipV="1">
            <a:off x="2835081" y="4941168"/>
            <a:ext cx="4269031" cy="152400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echte verbindingslijn met pijl 6"/>
          <p:cNvCxnSpPr/>
          <p:nvPr/>
        </p:nvCxnSpPr>
        <p:spPr>
          <a:xfrm flipV="1">
            <a:off x="2711624" y="4941167"/>
            <a:ext cx="4824536" cy="148476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echte verbindingslijn met pijl 7"/>
          <p:cNvCxnSpPr/>
          <p:nvPr/>
        </p:nvCxnSpPr>
        <p:spPr>
          <a:xfrm flipV="1">
            <a:off x="2835081" y="2924944"/>
            <a:ext cx="1028671" cy="2168625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met pijl 13"/>
          <p:cNvCxnSpPr/>
          <p:nvPr/>
        </p:nvCxnSpPr>
        <p:spPr>
          <a:xfrm flipV="1">
            <a:off x="2711624" y="2497088"/>
            <a:ext cx="1368152" cy="2880320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echte verbindingslijn met pijl 18"/>
          <p:cNvCxnSpPr/>
          <p:nvPr/>
        </p:nvCxnSpPr>
        <p:spPr>
          <a:xfrm flipV="1">
            <a:off x="2835081" y="2780928"/>
            <a:ext cx="5277143" cy="2312640"/>
          </a:xfrm>
          <a:prstGeom prst="straightConnector1">
            <a:avLst/>
          </a:prstGeom>
          <a:ln w="34925">
            <a:solidFill>
              <a:srgbClr val="7030A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kstvak 2"/>
          <p:cNvSpPr txBox="1"/>
          <p:nvPr/>
        </p:nvSpPr>
        <p:spPr>
          <a:xfrm>
            <a:off x="3215680" y="2560512"/>
            <a:ext cx="4860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i="1" dirty="0"/>
              <a:t>F</a:t>
            </a:r>
            <a:r>
              <a:rPr lang="nl-NL" sz="2400" baseline="-25000" dirty="0"/>
              <a:t>1</a:t>
            </a:r>
            <a:endParaRPr lang="nl-NL" sz="2400" dirty="0"/>
          </a:p>
        </p:txBody>
      </p:sp>
      <p:sp>
        <p:nvSpPr>
          <p:cNvPr id="9" name="Tekstvak 8"/>
          <p:cNvSpPr txBox="1"/>
          <p:nvPr/>
        </p:nvSpPr>
        <p:spPr>
          <a:xfrm>
            <a:off x="6741539" y="5082257"/>
            <a:ext cx="4860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i="1" dirty="0"/>
              <a:t>F</a:t>
            </a:r>
            <a:r>
              <a:rPr lang="nl-NL" sz="2400" baseline="-25000" dirty="0"/>
              <a:t>2</a:t>
            </a:r>
            <a:endParaRPr lang="nl-NL" sz="2400" dirty="0"/>
          </a:p>
        </p:txBody>
      </p:sp>
      <p:sp>
        <p:nvSpPr>
          <p:cNvPr id="10" name="Tekstvak 9"/>
          <p:cNvSpPr txBox="1"/>
          <p:nvPr/>
        </p:nvSpPr>
        <p:spPr>
          <a:xfrm>
            <a:off x="8192874" y="2497088"/>
            <a:ext cx="19591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i="1" dirty="0" err="1"/>
              <a:t>F</a:t>
            </a:r>
            <a:r>
              <a:rPr lang="nl-NL" sz="2400" baseline="-25000" dirty="0" err="1"/>
              <a:t>res</a:t>
            </a:r>
            <a:r>
              <a:rPr lang="nl-NL" sz="2400" dirty="0"/>
              <a:t> = </a:t>
            </a:r>
            <a:r>
              <a:rPr lang="nl-NL" sz="2400" i="1" dirty="0"/>
              <a:t>F</a:t>
            </a:r>
            <a:r>
              <a:rPr lang="nl-NL" sz="2400" baseline="-25000" dirty="0"/>
              <a:t>1</a:t>
            </a:r>
            <a:r>
              <a:rPr lang="nl-NL" sz="2400" dirty="0"/>
              <a:t> + </a:t>
            </a:r>
            <a:r>
              <a:rPr lang="nl-NL" sz="2400" i="1" dirty="0"/>
              <a:t>F</a:t>
            </a:r>
            <a:r>
              <a:rPr lang="nl-NL" sz="2400" baseline="-250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96518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3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8.33333E-7 2.22222E-6 L 0.34257 -0.01134 " pathEditMode="relative" rAng="0" ptsTypes="AA">
                                      <p:cBhvr>
                                        <p:cTn id="9" dur="4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79" y="-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2.59259E-6 L 0.06784 -0.31481 " pathEditMode="relative" rAng="0" ptsTypes="AA">
                                      <p:cBhvr>
                                        <p:cTn id="16" dur="2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85" y="-15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1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/>
              <a:t>Draaikracht = Moment</a:t>
            </a:r>
          </a:p>
        </p:txBody>
      </p:sp>
      <p:sp>
        <p:nvSpPr>
          <p:cNvPr id="8195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nl-NL" altLang="nl-NL" dirty="0"/>
              <a:t>Draaikracht berekenen ten opzichte van een </a:t>
            </a:r>
            <a:r>
              <a:rPr lang="nl-NL" altLang="nl-NL" i="1" dirty="0"/>
              <a:t>draaipunt</a:t>
            </a:r>
          </a:p>
          <a:p>
            <a:pPr eaLnBrk="1" hangingPunct="1"/>
            <a:r>
              <a:rPr lang="nl-NL" altLang="nl-NL" dirty="0"/>
              <a:t>Grootte van de draaikracht hangt af van:</a:t>
            </a:r>
          </a:p>
          <a:p>
            <a:pPr lvl="1" eaLnBrk="1" hangingPunct="1"/>
            <a:r>
              <a:rPr lang="nl-NL" altLang="nl-NL" dirty="0"/>
              <a:t>grootte van de kracht</a:t>
            </a:r>
          </a:p>
          <a:p>
            <a:pPr lvl="2"/>
            <a:r>
              <a:rPr lang="nl-NL" altLang="nl-NL" dirty="0"/>
              <a:t>meer kracht </a:t>
            </a:r>
            <a:r>
              <a:rPr lang="nl-NL" altLang="nl-NL" dirty="0">
                <a:sym typeface="Symbol" panose="05050102010706020507" pitchFamily="18" charset="2"/>
              </a:rPr>
              <a:t> meer moment</a:t>
            </a:r>
            <a:endParaRPr lang="nl-NL" altLang="nl-NL" dirty="0"/>
          </a:p>
          <a:p>
            <a:pPr lvl="1" eaLnBrk="1" hangingPunct="1"/>
            <a:endParaRPr lang="nl-NL" altLang="nl-NL" dirty="0"/>
          </a:p>
          <a:p>
            <a:pPr lvl="1" eaLnBrk="1" hangingPunct="1"/>
            <a:r>
              <a:rPr lang="nl-NL" altLang="nl-NL" dirty="0"/>
              <a:t>afstand van de kracht tot draaipunt</a:t>
            </a:r>
          </a:p>
          <a:p>
            <a:pPr lvl="2"/>
            <a:r>
              <a:rPr lang="nl-NL" altLang="nl-NL" dirty="0"/>
              <a:t>grotere afstand  </a:t>
            </a:r>
            <a:r>
              <a:rPr lang="nl-NL" altLang="nl-NL" dirty="0">
                <a:sym typeface="Symbol" panose="05050102010706020507" pitchFamily="18" charset="2"/>
              </a:rPr>
              <a:t> groter moment</a:t>
            </a:r>
          </a:p>
          <a:p>
            <a:pPr lvl="1" eaLnBrk="1" hangingPunct="1"/>
            <a:endParaRPr lang="nl-NL" altLang="nl-NL" dirty="0"/>
          </a:p>
          <a:p>
            <a:pPr eaLnBrk="1" hangingPunct="1"/>
            <a:r>
              <a:rPr lang="nl-NL" altLang="nl-NL" dirty="0"/>
              <a:t>Moment = kracht x arm</a:t>
            </a:r>
          </a:p>
          <a:p>
            <a:pPr eaLnBrk="1" hangingPunct="1"/>
            <a:r>
              <a:rPr lang="nl-NL" altLang="nl-NL" i="1" dirty="0"/>
              <a:t>M</a:t>
            </a:r>
            <a:r>
              <a:rPr lang="nl-NL" altLang="nl-NL" dirty="0"/>
              <a:t> = </a:t>
            </a:r>
            <a:r>
              <a:rPr lang="nl-NL" altLang="nl-NL" i="1" dirty="0"/>
              <a:t>F</a:t>
            </a:r>
            <a:r>
              <a:rPr lang="nl-NL" altLang="nl-NL" dirty="0"/>
              <a:t> x </a:t>
            </a:r>
            <a:r>
              <a:rPr lang="nl-NL" altLang="nl-NL" i="1" dirty="0"/>
              <a:t>r</a:t>
            </a:r>
          </a:p>
        </p:txBody>
      </p:sp>
      <p:pic>
        <p:nvPicPr>
          <p:cNvPr id="8196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489" y="2528888"/>
            <a:ext cx="1990725" cy="197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764" y="4502150"/>
            <a:ext cx="2143125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09624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/>
              <a:t>Arm</a:t>
            </a:r>
          </a:p>
        </p:txBody>
      </p:sp>
      <p:sp>
        <p:nvSpPr>
          <p:cNvPr id="9219" name="Tijdelijke aanduiding voor inhoud 2"/>
          <p:cNvSpPr>
            <a:spLocks noGrp="1"/>
          </p:cNvSpPr>
          <p:nvPr>
            <p:ph idx="1"/>
          </p:nvPr>
        </p:nvSpPr>
        <p:spPr>
          <a:xfrm>
            <a:off x="609600" y="1935480"/>
            <a:ext cx="6206480" cy="4389120"/>
          </a:xfrm>
        </p:spPr>
        <p:txBody>
          <a:bodyPr/>
          <a:lstStyle/>
          <a:p>
            <a:pPr eaLnBrk="1" hangingPunct="1"/>
            <a:r>
              <a:rPr lang="nl-NL" altLang="nl-NL" dirty="0"/>
              <a:t>Arm is de afstand tussen het draaipunt en de </a:t>
            </a:r>
            <a:r>
              <a:rPr lang="nl-NL" altLang="nl-NL" i="1" dirty="0"/>
              <a:t>werklijn</a:t>
            </a:r>
            <a:r>
              <a:rPr lang="nl-NL" altLang="nl-NL" dirty="0"/>
              <a:t> van de kracht</a:t>
            </a:r>
          </a:p>
          <a:p>
            <a:pPr eaLnBrk="1" hangingPunct="1"/>
            <a:r>
              <a:rPr lang="nl-NL" altLang="nl-NL" dirty="0"/>
              <a:t>Werklijn ligt in het verlengde van de kracht</a:t>
            </a:r>
          </a:p>
          <a:p>
            <a:pPr eaLnBrk="1" hangingPunct="1"/>
            <a:r>
              <a:rPr lang="nl-NL" altLang="nl-NL" dirty="0"/>
              <a:t>Moment is positief als het een draaiing tegen de klok in veroorzaakt</a:t>
            </a:r>
          </a:p>
          <a:p>
            <a:pPr eaLnBrk="1" hangingPunct="1"/>
            <a:r>
              <a:rPr lang="nl-NL" altLang="nl-NL" dirty="0"/>
              <a:t>Als de werklijn </a:t>
            </a:r>
            <a:r>
              <a:rPr lang="nl-NL" altLang="nl-NL" i="1" dirty="0"/>
              <a:t>door</a:t>
            </a:r>
            <a:r>
              <a:rPr lang="nl-NL" altLang="nl-NL" dirty="0"/>
              <a:t> het draaipunt gaat is het moment 0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112" y="1745605"/>
            <a:ext cx="3753671" cy="4768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486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Huiswerk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Formatieve toets op </a:t>
            </a:r>
            <a:r>
              <a:rPr lang="nl-NL" b="1" i="1" u="sng" dirty="0"/>
              <a:t>learnbeat</a:t>
            </a:r>
          </a:p>
          <a:p>
            <a:pPr lvl="1"/>
            <a:r>
              <a:rPr lang="nl-NL" dirty="0"/>
              <a:t>code: </a:t>
            </a:r>
            <a:r>
              <a:rPr lang="nl-NL" b="1" i="0" dirty="0">
                <a:solidFill>
                  <a:srgbClr val="122D40"/>
                </a:solidFill>
                <a:effectLst/>
                <a:latin typeface="effra"/>
              </a:rPr>
              <a:t>A247E4</a:t>
            </a:r>
            <a:endParaRPr lang="nl-NL" dirty="0"/>
          </a:p>
          <a:p>
            <a:pPr marL="393192" lvl="1" indent="0">
              <a:buNone/>
            </a:pPr>
            <a:endParaRPr lang="nl-NL" dirty="0"/>
          </a:p>
          <a:p>
            <a:r>
              <a:rPr lang="nl-NL" dirty="0"/>
              <a:t>Maken opgaven 4 t/m 8</a:t>
            </a:r>
          </a:p>
          <a:p>
            <a:r>
              <a:rPr lang="nl-NL" dirty="0"/>
              <a:t>Maken opgaven 9, 11, 14, 15</a:t>
            </a:r>
          </a:p>
        </p:txBody>
      </p:sp>
    </p:spTree>
    <p:extLst>
      <p:ext uri="{BB962C8B-B14F-4D97-AF65-F5344CB8AC3E}">
        <p14:creationId xmlns:p14="http://schemas.microsoft.com/office/powerpoint/2010/main" val="30936470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111349-12E5-4D2D-8741-71A3281B8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8.2 Hefboomwet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ABDE380-DF0E-48A6-B2D4-61344270A5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Na deze paragraaf kun je:</a:t>
            </a:r>
          </a:p>
          <a:p>
            <a:pPr lvl="1"/>
            <a:r>
              <a:rPr lang="nl-NL" dirty="0"/>
              <a:t>de hefboomwet formuleren</a:t>
            </a:r>
          </a:p>
          <a:p>
            <a:pPr lvl="1"/>
            <a:r>
              <a:rPr lang="nl-NL" dirty="0"/>
              <a:t>de hefboomwet toepassen op voorwerpen waarop 3 krachten werken</a:t>
            </a:r>
          </a:p>
          <a:p>
            <a:pPr lvl="1"/>
            <a:r>
              <a:rPr lang="nl-NL" dirty="0"/>
              <a:t>aangeven aan welke voorwaarden de krachten op een lichaam in rust moeten voldoen</a:t>
            </a:r>
          </a:p>
          <a:p>
            <a:pPr lvl="1"/>
            <a:r>
              <a:rPr lang="nl-NL" dirty="0"/>
              <a:t>uitleggen hoe katrollen werken</a:t>
            </a:r>
          </a:p>
        </p:txBody>
      </p:sp>
    </p:spTree>
    <p:extLst>
      <p:ext uri="{BB962C8B-B14F-4D97-AF65-F5344CB8AC3E}">
        <p14:creationId xmlns:p14="http://schemas.microsoft.com/office/powerpoint/2010/main" val="8864276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troom">
  <a:themeElements>
    <a:clrScheme name="Stroom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Stroom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Stroom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</TotalTime>
  <Words>899</Words>
  <Application>Microsoft Office PowerPoint</Application>
  <PresentationFormat>Breedbeeld</PresentationFormat>
  <Paragraphs>182</Paragraphs>
  <Slides>29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29</vt:i4>
      </vt:variant>
    </vt:vector>
  </HeadingPairs>
  <TitlesOfParts>
    <vt:vector size="36" baseType="lpstr">
      <vt:lpstr>Arial</vt:lpstr>
      <vt:lpstr>Calibri</vt:lpstr>
      <vt:lpstr>Constantia</vt:lpstr>
      <vt:lpstr>effra</vt:lpstr>
      <vt:lpstr>Symbol</vt:lpstr>
      <vt:lpstr>Wingdings 2</vt:lpstr>
      <vt:lpstr>Stroom</vt:lpstr>
      <vt:lpstr>Krachten in evenwicht</vt:lpstr>
      <vt:lpstr>8.1 Draaiende voorwerpen</vt:lpstr>
      <vt:lpstr>Evenwicht</vt:lpstr>
      <vt:lpstr>Zwaartepunt Z</vt:lpstr>
      <vt:lpstr>Krachten optellen</vt:lpstr>
      <vt:lpstr>Draaikracht = Moment</vt:lpstr>
      <vt:lpstr>Arm</vt:lpstr>
      <vt:lpstr>Huiswerk</vt:lpstr>
      <vt:lpstr>8.2 Hefboomwet</vt:lpstr>
      <vt:lpstr>Hefboomwet</vt:lpstr>
      <vt:lpstr>Algemener</vt:lpstr>
      <vt:lpstr>Werkwijze</vt:lpstr>
      <vt:lpstr>formules toepassen</vt:lpstr>
      <vt:lpstr>Voorbeeld 1: balans</vt:lpstr>
      <vt:lpstr>Voorbeeld 2: auto</vt:lpstr>
      <vt:lpstr>Voorbeeld 3: liniaal nog net in evenwicht</vt:lpstr>
      <vt:lpstr>Onthoud</vt:lpstr>
      <vt:lpstr>Huiswerk</vt:lpstr>
      <vt:lpstr>Katrollen</vt:lpstr>
      <vt:lpstr>Voorbeeld</vt:lpstr>
      <vt:lpstr>Opgaven</vt:lpstr>
      <vt:lpstr>opgave 1</vt:lpstr>
      <vt:lpstr>opgave 2</vt:lpstr>
      <vt:lpstr>opgave 3</vt:lpstr>
      <vt:lpstr>opgave 4</vt:lpstr>
      <vt:lpstr>Huiswerk</vt:lpstr>
      <vt:lpstr>8.3 Menselijk lichaam</vt:lpstr>
      <vt:lpstr>Stabiel en labiel evenwicht</vt:lpstr>
      <vt:lpstr>Huiswerk</vt:lpstr>
    </vt:vector>
  </TitlesOfParts>
  <Company>DNC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Radioactiviteit</dc:title>
  <dc:creator>Kruise</dc:creator>
  <cp:lastModifiedBy>Kruise, L.</cp:lastModifiedBy>
  <cp:revision>156</cp:revision>
  <dcterms:created xsi:type="dcterms:W3CDTF">2011-05-08T10:07:44Z</dcterms:created>
  <dcterms:modified xsi:type="dcterms:W3CDTF">2024-09-25T08:05:52Z</dcterms:modified>
</cp:coreProperties>
</file>